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4688" r:id="rId4"/>
    <p:sldMasterId id="2147514700" r:id="rId5"/>
    <p:sldMasterId id="2147514712" r:id="rId6"/>
    <p:sldMasterId id="2147514724" r:id="rId7"/>
  </p:sldMasterIdLst>
  <p:notesMasterIdLst>
    <p:notesMasterId r:id="rId25"/>
  </p:notesMasterIdLst>
  <p:sldIdLst>
    <p:sldId id="371" r:id="rId8"/>
    <p:sldId id="2132" r:id="rId9"/>
    <p:sldId id="2133" r:id="rId10"/>
    <p:sldId id="2138" r:id="rId11"/>
    <p:sldId id="2139" r:id="rId12"/>
    <p:sldId id="2140" r:id="rId13"/>
    <p:sldId id="2136" r:id="rId14"/>
    <p:sldId id="2137" r:id="rId15"/>
    <p:sldId id="2135" r:id="rId16"/>
    <p:sldId id="2093" r:id="rId17"/>
    <p:sldId id="856" r:id="rId18"/>
    <p:sldId id="1186" r:id="rId19"/>
    <p:sldId id="1915" r:id="rId20"/>
    <p:sldId id="1820" r:id="rId21"/>
    <p:sldId id="2029" r:id="rId22"/>
    <p:sldId id="1536" r:id="rId23"/>
    <p:sldId id="1725" r:id="rId24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1441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152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056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1174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3606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320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043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3761" algn="l" defTabSz="913444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66"/>
    <a:srgbClr val="EE8012"/>
    <a:srgbClr val="E5761B"/>
    <a:srgbClr val="FFFFFF"/>
    <a:srgbClr val="009A46"/>
    <a:srgbClr val="006C31"/>
    <a:srgbClr val="E1AE1F"/>
    <a:srgbClr val="F1973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 varScale="1">
        <p:scale>
          <a:sx n="113" d="100"/>
          <a:sy n="113" d="100"/>
        </p:scale>
        <p:origin x="-660" y="-10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theme" Target="theme/theme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69DDBF55-A17B-4D89-8287-6F4EB165CEA2}" type="datetimeFigureOut">
              <a:rPr lang="ru-RU"/>
              <a:pPr>
                <a:defRPr/>
              </a:pPr>
              <a:t>10.11.2022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8E4FFEBC-1683-4CC9-8478-FB6041DBD44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232899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1441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5209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0567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1174" algn="l" defTabSz="7152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3907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8475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65520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46326" algn="l" defTabSz="761629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9636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297701B9-51AB-414B-A1F8-96415B6EB4C4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14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68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68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6D4651D-7B97-4647-A7D5-33B69322FE12}" type="slidenum">
              <a:rPr lang="ru-RU" sz="1200" smtClean="0">
                <a:solidFill>
                  <a:srgbClr val="000000"/>
                </a:solidFill>
              </a:rPr>
              <a:pPr eaLnBrk="1" hangingPunct="1"/>
              <a:t>15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065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7066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9866F0BC-FE95-4579-92F6-9414EF256F78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37448707-F68D-47FA-95E7-1BB1F0BF40D2}" type="slidenum">
              <a:rPr 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8788" y="1246188"/>
            <a:ext cx="5946775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4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47675" y="1243013"/>
            <a:ext cx="5962650" cy="335597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5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3556" name="Номер слайда 3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defTabSz="792163" fontAlgn="base">
              <a:spcBef>
                <a:spcPct val="0"/>
              </a:spcBef>
              <a:spcAft>
                <a:spcPct val="0"/>
              </a:spcAft>
              <a:defRPr/>
            </a:pPr>
            <a:fld id="{76FD0260-C127-4626-902D-448340450D62}" type="slidenum">
              <a:rPr lang="ru-RU" sz="1300" smtClean="0">
                <a:solidFill>
                  <a:srgbClr val="000000"/>
                </a:solidFill>
              </a:rPr>
              <a:pPr defTabSz="792163" fontAlgn="base">
                <a:spcBef>
                  <a:spcPct val="0"/>
                </a:spcBef>
                <a:spcAft>
                  <a:spcPct val="0"/>
                </a:spcAft>
                <a:defRPr/>
              </a:pPr>
              <a:t>5</a:t>
            </a:fld>
            <a:endParaRPr lang="ru-RU" sz="13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7713"/>
            <a:ext cx="6626225" cy="3729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Верхний колонтитул 3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prstClr val="black"/>
              </a:solidFill>
            </a:endParaRPr>
          </a:p>
        </p:txBody>
      </p:sp>
      <p:sp>
        <p:nvSpPr>
          <p:cNvPr id="25605" name="Номер слайда 4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39667B4E-B4D3-4749-85C8-0E4F52AC187B}" type="slidenum">
              <a:rPr lang="ru-RU" sz="1300" smtClean="0">
                <a:solidFill>
                  <a:prstClr val="black"/>
                </a:solidFill>
              </a:rPr>
              <a:pPr>
                <a:defRPr/>
              </a:pPr>
              <a:t>7</a:t>
            </a:fld>
            <a:endParaRPr lang="ru-RU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57200" y="1246188"/>
            <a:ext cx="5949950" cy="3348037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02A437B-EFF4-43AF-8D02-B1E280ECFFA6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" name="Верхний колонтитул 4"/>
          <p:cNvSpPr>
            <a:spLocks noGrp="1"/>
          </p:cNvSpPr>
          <p:nvPr>
            <p:ph type="hd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12598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6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60"/>
          <a:lstStyle>
            <a:lvl1pPr marL="0" marR="53394" indent="0" algn="r">
              <a:buNone/>
              <a:defRPr>
                <a:solidFill>
                  <a:schemeClr val="tx1"/>
                </a:solidFill>
              </a:defRPr>
            </a:lvl1pPr>
            <a:lvl2pPr marL="533804" indent="0" algn="ctr">
              <a:buNone/>
            </a:lvl2pPr>
            <a:lvl3pPr marL="1067604" indent="0" algn="ctr">
              <a:buNone/>
            </a:lvl3pPr>
            <a:lvl4pPr marL="1601438" indent="0" algn="ctr">
              <a:buNone/>
            </a:lvl4pPr>
            <a:lvl5pPr marL="2135225" indent="0" algn="ctr">
              <a:buNone/>
            </a:lvl5pPr>
            <a:lvl6pPr marL="2669048" indent="0" algn="ctr">
              <a:buNone/>
            </a:lvl6pPr>
            <a:lvl7pPr marL="3202872" indent="0" algn="ctr">
              <a:buNone/>
            </a:lvl7pPr>
            <a:lvl8pPr marL="3736708" indent="0" algn="ctr">
              <a:buNone/>
            </a:lvl8pPr>
            <a:lvl9pPr marL="427047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109056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329953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403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41" y="1371949"/>
            <a:ext cx="10467501" cy="1829222"/>
          </a:xfrm>
          <a:ln>
            <a:noFill/>
          </a:ln>
        </p:spPr>
        <p:txBody>
          <a:bodyPr tIns="0" rIns="2074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82" y="3229283"/>
            <a:ext cx="10471565" cy="1753006"/>
          </a:xfrm>
        </p:spPr>
        <p:txBody>
          <a:bodyPr lIns="0" rIns="20741"/>
          <a:lstStyle>
            <a:lvl1pPr marL="0" marR="53382" indent="0" algn="r">
              <a:buNone/>
              <a:defRPr>
                <a:solidFill>
                  <a:schemeClr val="tx1"/>
                </a:solidFill>
              </a:defRPr>
            </a:lvl1pPr>
            <a:lvl2pPr marL="533579" indent="0" algn="ctr">
              <a:buNone/>
            </a:lvl2pPr>
            <a:lvl3pPr marL="1067138" indent="0" algn="ctr">
              <a:buNone/>
            </a:lvl3pPr>
            <a:lvl4pPr marL="1600747" indent="0" algn="ctr">
              <a:buNone/>
            </a:lvl4pPr>
            <a:lvl5pPr marL="2134297" indent="0" algn="ctr">
              <a:buNone/>
            </a:lvl5pPr>
            <a:lvl6pPr marL="2667900" indent="0" algn="ctr">
              <a:buNone/>
            </a:lvl6pPr>
            <a:lvl7pPr marL="3201499" indent="0" algn="ctr">
              <a:buNone/>
            </a:lvl7pPr>
            <a:lvl8pPr marL="3735089" indent="0" algn="ctr">
              <a:buNone/>
            </a:lvl8pPr>
            <a:lvl9pPr marL="42686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99879-921B-4FDB-BB20-917CF64DE7E4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8E34D7-A692-44AB-9BC6-C5C3EA8FB2C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4951397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BFC5A7-DA62-4015-BB70-99C86295D62B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5BCC37-C6E2-4135-AD9B-2739D5526F5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567160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01" rIns="5210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FC9808C-4C58-4568-ACD1-6307753ABBD9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C1F9A5-8198-4FB6-A1FD-CC4C0B778F25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809628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69761E-58D3-4BF4-80EB-449521B6785A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75638E-2AAE-4782-BA5E-3E6918E057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90924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01" tIns="0" rIns="5210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01" tIns="0" rIns="5210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6A48EB-8E3D-4D5C-8997-6861EB1CAF8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36F3FE-9B82-4A2A-8100-59AA9819FE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700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C841590-73F6-4F98-8E7C-3AF2AC9DA92B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5A9D18-C364-4E8C-B1EC-2B9FFEC229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03532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272CE8-5A60-4136-A8FC-2648C6FF87C6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3C5F2-E27E-40B8-BAD5-9C1FAEBAEE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510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41" rIns="2074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C3CDE-3406-452E-8855-9F7958AE8EC5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0BDD9E-0EF1-4348-8B6F-513E327507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85632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706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181" tIns="52101" rIns="104181" bIns="5210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01" rIns="52101" bIns="5210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43" rIns="5210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04A6-6712-4A34-BCC7-1B76FDEF465D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D315E3-F7B9-43B1-AFAE-FB0E66DE723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91275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7A1361-F0F1-46B2-B7EC-2E459074F35D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AE1B99-E926-4A9C-87A6-929A54FBE79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4878476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80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80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D5B923A-8C27-4DF6-B786-BEACC64BD8FB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16E645-A69D-45CA-9B0B-8F94916D6A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894396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41" y="1371949"/>
            <a:ext cx="10467501" cy="1829222"/>
          </a:xfrm>
          <a:ln>
            <a:noFill/>
          </a:ln>
        </p:spPr>
        <p:txBody>
          <a:bodyPr tIns="0" rIns="2099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90" y="3229283"/>
            <a:ext cx="10471565" cy="1753006"/>
          </a:xfrm>
        </p:spPr>
        <p:txBody>
          <a:bodyPr lIns="0" rIns="20996"/>
          <a:lstStyle>
            <a:lvl1pPr marL="0" marR="53538" indent="0" algn="r">
              <a:buNone/>
              <a:defRPr>
                <a:solidFill>
                  <a:schemeClr val="tx1"/>
                </a:solidFill>
              </a:defRPr>
            </a:lvl1pPr>
            <a:lvl2pPr marL="535230" indent="0" algn="ctr">
              <a:buNone/>
            </a:lvl2pPr>
            <a:lvl3pPr marL="1070461" indent="0" algn="ctr">
              <a:buNone/>
            </a:lvl3pPr>
            <a:lvl4pPr marL="1605710" indent="0" algn="ctr">
              <a:buNone/>
            </a:lvl4pPr>
            <a:lvl5pPr marL="2140929" indent="0" algn="ctr">
              <a:buNone/>
            </a:lvl5pPr>
            <a:lvl6pPr marL="2676173" indent="0" algn="ctr">
              <a:buNone/>
            </a:lvl6pPr>
            <a:lvl7pPr marL="3211418" indent="0" algn="ctr">
              <a:buNone/>
            </a:lvl7pPr>
            <a:lvl8pPr marL="3746644" indent="0" algn="ctr">
              <a:buNone/>
            </a:lvl8pPr>
            <a:lvl9pPr marL="4281818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3F1861-8394-4BB6-9EEF-18C8577867D6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C83799-A409-4D14-B398-0031EC9130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2697052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E31A8D-801C-481A-A0E7-ED0F9BCE230B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3ABDB7-9EEA-4D10-93DE-EC464C7327A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67162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67" y="131707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67" y="2705304"/>
            <a:ext cx="10361851" cy="1510066"/>
          </a:xfrm>
        </p:spPr>
        <p:txBody>
          <a:bodyPr lIns="52660" rIns="5266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410551-2A62-467D-8A51-4D2C886F8A9D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CBB123B-85A6-4C44-AAB1-9B69EA044E3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114610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93" y="192058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AD51E0-3F40-4CB4-B194-5BBC7EDED71E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9B974A-3438-4C44-BB91-AC2088423F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703051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7"/>
            <a:ext cx="5386216" cy="659503"/>
          </a:xfrm>
        </p:spPr>
        <p:txBody>
          <a:bodyPr lIns="52660" tIns="0" rIns="5266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13" y="1860192"/>
            <a:ext cx="5388333" cy="654994"/>
          </a:xfrm>
        </p:spPr>
        <p:txBody>
          <a:bodyPr lIns="52660" tIns="0" rIns="5266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1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E8B2B0-3A47-40C4-95BD-B8C5C5A8D72F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B01F6B-8EC5-44E3-AD47-28D6EF00D82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836115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36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BDF82D-EFE1-48DF-99D3-CEB34E796A42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F72A56-F901-4CF8-BDAE-D0585AFD118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267141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3B93A5-97A4-4CA6-B895-73157AA9E260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FB902F-5189-4ADB-82C3-C74120D7DA2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35820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21" rIns="52121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97518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54" y="514519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54" y="1676789"/>
            <a:ext cx="3657123" cy="4573059"/>
          </a:xfrm>
        </p:spPr>
        <p:txBody>
          <a:bodyPr lIns="20996" rIns="2099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E562337-5C69-4744-9B42-87CF716ECE80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DE0A6E5-8F46-4DF9-ADD0-15F48A27CA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720083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303" tIns="52660" rIns="105303" bIns="5266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03"/>
            <a:ext cx="2950080" cy="1582985"/>
          </a:xfrm>
        </p:spPr>
        <p:txBody>
          <a:bodyPr lIns="52660" rIns="52660" bIns="5266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07" y="2829470"/>
            <a:ext cx="2946015" cy="2179826"/>
          </a:xfrm>
        </p:spPr>
        <p:txBody>
          <a:bodyPr lIns="73644" rIns="5266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4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7DCDAE-D6B8-4B54-8574-0F2761AE61E3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3FF34D-17FB-4F35-8199-BD8AD6A068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9483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B0888-BB75-49A8-AD5A-0B88FA77CA02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5D0F5FC-CB63-44DC-8CEC-F8A0609564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767878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2" y="914721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81" y="914721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024285-5B69-4CE6-9C33-2A9C07EF2937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B6429D-4D18-46F7-A850-775669F0774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257545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0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5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4075258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55849369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0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5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6161297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7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08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227266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9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4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4" y="2175559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7231946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543369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89699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6889360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0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4854361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01813838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289532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6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812233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337" y="1371949"/>
            <a:ext cx="10467501" cy="1829222"/>
          </a:xfrm>
          <a:ln>
            <a:noFill/>
          </a:ln>
        </p:spPr>
        <p:txBody>
          <a:bodyPr tIns="0" rIns="20771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78" y="3229283"/>
            <a:ext cx="10471565" cy="1753006"/>
          </a:xfrm>
        </p:spPr>
        <p:txBody>
          <a:bodyPr lIns="0" rIns="20771"/>
          <a:lstStyle>
            <a:lvl1pPr marL="0" marR="53404" indent="0" algn="r">
              <a:buNone/>
              <a:defRPr>
                <a:solidFill>
                  <a:schemeClr val="tx1"/>
                </a:solidFill>
              </a:defRPr>
            </a:lvl1pPr>
            <a:lvl2pPr marL="533905" indent="0" algn="ctr">
              <a:buNone/>
            </a:lvl2pPr>
            <a:lvl3pPr marL="1067807" indent="0" algn="ctr">
              <a:buNone/>
            </a:lvl3pPr>
            <a:lvl4pPr marL="1601740" indent="0" algn="ctr">
              <a:buNone/>
            </a:lvl4pPr>
            <a:lvl5pPr marL="2135628" indent="0" algn="ctr">
              <a:buNone/>
            </a:lvl5pPr>
            <a:lvl6pPr marL="2669552" indent="0" algn="ctr">
              <a:buNone/>
            </a:lvl6pPr>
            <a:lvl7pPr marL="3203477" indent="0" algn="ctr">
              <a:buNone/>
            </a:lvl7pPr>
            <a:lvl8pPr marL="3737412" indent="0" algn="ctr">
              <a:buNone/>
            </a:lvl8pPr>
            <a:lvl9pPr marL="4271276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F85EC-7421-4140-B853-C376BEB70F60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503C652-FA70-41E1-B710-365F29A1C41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554627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260041-43B1-4F47-81CB-FE4999E8342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CB2D67-EF33-4E4A-9A0B-B5AC6808FE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8396508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27" y="131709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27" y="2705328"/>
            <a:ext cx="10361851" cy="1510066"/>
          </a:xfrm>
        </p:spPr>
        <p:txBody>
          <a:bodyPr lIns="52149" rIns="5214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A19899-B08A-4F8F-BA4F-7A18675771BC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0FA4BC5-7655-487E-9C52-D14C21D9BAE0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984625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37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40" y="192063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609D647-3E39-4FE6-AC01-4521F29AC25E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1E190A-D7E7-44C2-B2B2-C560C9A564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93481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49" tIns="0" rIns="5214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49" tIns="0" rIns="5214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76322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934"/>
            <a:ext cx="5386216" cy="659503"/>
          </a:xfrm>
        </p:spPr>
        <p:txBody>
          <a:bodyPr lIns="52121" tIns="0" rIns="52121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93" y="1860192"/>
            <a:ext cx="5388333" cy="654994"/>
          </a:xfrm>
        </p:spPr>
        <p:txBody>
          <a:bodyPr lIns="52121" tIns="0" rIns="52121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93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8E74B37-51A0-44A8-BAC6-A40DF54CA55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CB744E-D327-4E3A-8C38-4F7CAABAC2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06549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3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3491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887961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0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0" y="1676820"/>
            <a:ext cx="3657123" cy="4573059"/>
          </a:xfrm>
        </p:spPr>
        <p:txBody>
          <a:bodyPr lIns="20771" rIns="20771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812610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0" y="1106496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5" y="5361014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88" tIns="52149" rIns="104288" bIns="5214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49" rIns="52149" bIns="5214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1" y="2829470"/>
            <a:ext cx="2946015" cy="2179826"/>
          </a:xfrm>
        </p:spPr>
        <p:txBody>
          <a:bodyPr lIns="72909" rIns="5214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7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92960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4A64A1C-0869-49EE-911B-FF15654661D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FA236DB-1B9C-446B-9633-52DDB1C6EA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6378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7" y="91479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62" y="91479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78240C-2FE8-4F98-A097-148290BD1A6E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33A315-0BA3-44B2-B3F7-34E04814ED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007642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92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7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DF4BBF-57F6-401A-AFBE-05F9BFFB36A2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D71B6C8-0868-4452-8C74-CA6CBAED8F9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88509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5CAA787-B576-42FB-901B-71FF670A9ECD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2FEA5BF5-A142-41C5-AF8B-1F8EAE8D42A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8210126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2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7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BDA15652-6E05-410A-A792-45ACD0E8CDED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AFD67D28-451A-4334-B6BE-525F52C1ADC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8853735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2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39582DD6-D687-4D07-BE2F-FDD9CAF0B5D2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8F04A79-481C-4249-86B8-7D45E1A26AA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741514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85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522D89-AEB5-45E6-A0E6-0C00D43B2BC9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7842BE-D91D-4B00-BEB5-EAAB344252D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429164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61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8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8" y="2175561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802E966D-6542-4CEB-B898-67389583926B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812031F-2A5C-4423-87E5-0012D4FFB04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590165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5BB1D482-D8DA-4B61-910A-13FEA2927478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7D867623-316D-4E89-BAB7-1D9D3DDB511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653540364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90D265C-A26E-444E-99B1-EE5B7345073E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EE52C3E-0EF2-4856-B772-BBE5EE1CDA77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898927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3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4" y="273223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2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371A76-5D30-4CA6-8EA4-A1600A653372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465584A7-1986-439A-ADE1-58EFD2AE3E6E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145573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6" y="4802572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6" y="613048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6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61195DD3-41C7-4BAE-9E44-AD9866C62FBC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C42C33CC-B425-471B-BDF8-8656461181F6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619747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7C8E2FE-817A-4B99-844D-17A6DDDDB3E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EDB94DBC-6726-4FD3-99B2-CFB813F9310B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1089134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0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165BDE60-17FD-41A0-896C-1F8AF31810BF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defTabSz="793448" eaLnBrk="0" fontAlgn="auto" hangingPunct="0">
              <a:spcBef>
                <a:spcPts val="0"/>
              </a:spcBef>
              <a:spcAft>
                <a:spcPts val="0"/>
              </a:spcAft>
              <a:defRPr b="1">
                <a:solidFill>
                  <a:prstClr val="black">
                    <a:tint val="75000"/>
                  </a:prst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D3E43EEC-6548-4E4E-A266-882261E037C9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4142284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0989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9" y="3887826"/>
            <a:ext cx="8533292" cy="1753005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26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6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6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1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5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9416662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84783918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07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26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42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69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869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610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1300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575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736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893994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718925B-DA8F-4419-BB4F-899CC9180A8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2A4710-B850-4C96-9279-DC07CF790F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625651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9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3" y="1600838"/>
            <a:ext cx="5384097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1447372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6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6" y="2175556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76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267" indent="0">
              <a:buNone/>
              <a:defRPr sz="1900" b="1"/>
            </a:lvl2pPr>
            <a:lvl3pPr marL="690426" indent="0">
              <a:buNone/>
              <a:defRPr sz="1600" b="1"/>
            </a:lvl3pPr>
            <a:lvl4pPr marL="1035697" indent="0">
              <a:buNone/>
              <a:defRPr sz="1600" b="1"/>
            </a:lvl4pPr>
            <a:lvl5pPr marL="1380869" indent="0">
              <a:buNone/>
              <a:defRPr sz="1600" b="1"/>
            </a:lvl5pPr>
            <a:lvl6pPr marL="1726107" indent="0">
              <a:buNone/>
              <a:defRPr sz="1600" b="1"/>
            </a:lvl6pPr>
            <a:lvl7pPr marL="2071300" indent="0">
              <a:buNone/>
              <a:defRPr sz="1600" b="1"/>
            </a:lvl7pPr>
            <a:lvl8pPr marL="2416575" indent="0">
              <a:buNone/>
              <a:defRPr sz="1600" b="1"/>
            </a:lvl8pPr>
            <a:lvl9pPr marL="2761736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76" y="2175556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6041589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24326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72296332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6" y="273367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7"/>
            <a:ext cx="6814780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6" y="1436101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035251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9" y="4802574"/>
            <a:ext cx="7314248" cy="566868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9" y="61304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267" indent="0">
              <a:buNone/>
              <a:defRPr sz="2300"/>
            </a:lvl2pPr>
            <a:lvl3pPr marL="690426" indent="0">
              <a:buNone/>
              <a:defRPr sz="1900"/>
            </a:lvl3pPr>
            <a:lvl4pPr marL="1035697" indent="0">
              <a:buNone/>
              <a:defRPr sz="1900"/>
            </a:lvl4pPr>
            <a:lvl5pPr marL="1380869" indent="0">
              <a:buNone/>
              <a:defRPr sz="1900"/>
            </a:lvl5pPr>
            <a:lvl6pPr marL="1726107" indent="0">
              <a:buNone/>
              <a:defRPr sz="1900"/>
            </a:lvl6pPr>
            <a:lvl7pPr marL="2071300" indent="0">
              <a:buNone/>
              <a:defRPr sz="1900"/>
            </a:lvl7pPr>
            <a:lvl8pPr marL="2416575" indent="0">
              <a:buNone/>
              <a:defRPr sz="1900"/>
            </a:lvl8pPr>
            <a:lvl9pPr marL="2761736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9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267" indent="0">
              <a:buNone/>
              <a:defRPr sz="900"/>
            </a:lvl2pPr>
            <a:lvl3pPr marL="690426" indent="0">
              <a:buNone/>
              <a:defRPr sz="900"/>
            </a:lvl3pPr>
            <a:lvl4pPr marL="1035697" indent="0">
              <a:buNone/>
              <a:defRPr sz="600"/>
            </a:lvl4pPr>
            <a:lvl5pPr marL="1380869" indent="0">
              <a:buNone/>
              <a:defRPr sz="600"/>
            </a:lvl5pPr>
            <a:lvl6pPr marL="1726107" indent="0">
              <a:buNone/>
              <a:defRPr sz="600"/>
            </a:lvl6pPr>
            <a:lvl7pPr marL="2071300" indent="0">
              <a:buNone/>
              <a:defRPr sz="600"/>
            </a:lvl7pPr>
            <a:lvl8pPr marL="2416575" indent="0">
              <a:buNone/>
              <a:defRPr sz="600"/>
            </a:lvl8pPr>
            <a:lvl9pPr marL="2761736" indent="0">
              <a:buNone/>
              <a:defRPr sz="6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38056228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80129618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31" y="275059"/>
            <a:ext cx="2742845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2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340817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554" y="514532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554" y="1676820"/>
            <a:ext cx="3657123" cy="4573059"/>
          </a:xfrm>
        </p:spPr>
        <p:txBody>
          <a:bodyPr lIns="20760" rIns="2076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9" y="1676820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73150-B2DB-4462-8446-C70854E42432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3742B-D9E2-4378-9A3B-8B788366F6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76240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6" y="1106497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7" y="5361018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232" tIns="52121" rIns="104232" bIns="52121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5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14" y="621986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23"/>
            <a:ext cx="2950080" cy="1582985"/>
          </a:xfrm>
        </p:spPr>
        <p:txBody>
          <a:bodyPr lIns="52121" rIns="52121" bIns="52121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905" y="2829470"/>
            <a:ext cx="2946015" cy="2179826"/>
          </a:xfrm>
        </p:spPr>
        <p:txBody>
          <a:bodyPr lIns="72871" rIns="52121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2000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7CA6FF-D097-46CE-8460-DB1984F57987}" type="datetime1">
              <a:rPr lang="en-US"/>
              <a:pPr>
                <a:defRPr/>
              </a:pPr>
              <a:t>11/10/2022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5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0024CB-CA6C-4A73-ADCF-A0948CAAA9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270988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32" tIns="52121" rIns="104232" bIns="5212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2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32" tIns="52121" rIns="104232" bIns="5212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07" r:id="rId1"/>
    <p:sldLayoutId id="2147514575" r:id="rId2"/>
    <p:sldLayoutId id="2147514608" r:id="rId3"/>
    <p:sldLayoutId id="2147514576" r:id="rId4"/>
    <p:sldLayoutId id="2147514577" r:id="rId5"/>
    <p:sldLayoutId id="2147514578" r:id="rId6"/>
    <p:sldLayoutId id="2147514579" r:id="rId7"/>
    <p:sldLayoutId id="2147514580" r:id="rId8"/>
    <p:sldLayoutId id="2147514609" r:id="rId9"/>
    <p:sldLayoutId id="2147514581" r:id="rId10"/>
    <p:sldLayoutId id="214751458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52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37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480" indent="-24561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004" indent="-21353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291" indent="-21353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2599" indent="-21353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8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6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4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2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0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28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67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047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181" tIns="52101" rIns="104181" bIns="52101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01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181" tIns="52101" rIns="104181" bIns="521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D1DD5F17-6283-472C-BF7F-FD3ABFEFA023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35E6076B-3850-446A-B4E1-01DAF993F91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0" r:id="rId1"/>
    <p:sldLayoutId id="2147514583" r:id="rId2"/>
    <p:sldLayoutId id="2147514611" r:id="rId3"/>
    <p:sldLayoutId id="2147514584" r:id="rId4"/>
    <p:sldLayoutId id="2147514585" r:id="rId5"/>
    <p:sldLayoutId id="2147514586" r:id="rId6"/>
    <p:sldLayoutId id="2147514587" r:id="rId7"/>
    <p:sldLayoutId id="2147514588" r:id="rId8"/>
    <p:sldLayoutId id="2147514612" r:id="rId9"/>
    <p:sldLayoutId id="2147514589" r:id="rId10"/>
    <p:sldLayoutId id="214751459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84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5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24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08" indent="-268008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356" indent="-23629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1280" indent="-23629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3208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6712" indent="-19347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7588" indent="-2455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1027" indent="-213448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1179" indent="-213448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1347" indent="-213448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5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1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07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429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79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14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50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686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39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303" tIns="52660" rIns="105303" bIns="5266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5" y="704860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66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5" y="193517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303" tIns="52660" rIns="105303" bIns="5266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A964C6E-6B46-413F-9D6C-E0A0E56D19D1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3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EF984DD3-76C9-458E-AAC1-8679802F9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82" y="203218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4613" r:id="rId1"/>
    <p:sldLayoutId id="2147514591" r:id="rId2"/>
    <p:sldLayoutId id="2147514614" r:id="rId3"/>
    <p:sldLayoutId id="2147514592" r:id="rId4"/>
    <p:sldLayoutId id="2147514593" r:id="rId5"/>
    <p:sldLayoutId id="2147514594" r:id="rId6"/>
    <p:sldLayoutId id="2147514595" r:id="rId7"/>
    <p:sldLayoutId id="2147514596" r:id="rId8"/>
    <p:sldLayoutId id="2147514615" r:id="rId9"/>
    <p:sldLayoutId id="2147514597" r:id="rId10"/>
    <p:sldLayoutId id="214751459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5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53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32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5937" indent="-27593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7280" indent="-24422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3963" indent="-24422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89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6225" indent="-2014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98" indent="-246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88" indent="-21410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128" indent="-21410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79" indent="-21410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9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4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6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8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71" y="274847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71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3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ECEEAE8E-CE4D-41B5-934E-685B6FE82841}" type="datetimeFigureOut">
              <a:rPr lang="ru-RU" smtClean="0"/>
              <a:pPr defTabSz="599442"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802" y="6358221"/>
            <a:ext cx="3859225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7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D287A2EB-76B1-4AEF-A97A-7EA8791343C2}" type="slidenum">
              <a:rPr lang="ru-RU" smtClean="0"/>
              <a:pPr defTabSz="599442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530112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689" r:id="rId1"/>
    <p:sldLayoutId id="2147514690" r:id="rId2"/>
    <p:sldLayoutId id="2147514691" r:id="rId3"/>
    <p:sldLayoutId id="2147514692" r:id="rId4"/>
    <p:sldLayoutId id="2147514693" r:id="rId5"/>
    <p:sldLayoutId id="2147514694" r:id="rId6"/>
    <p:sldLayoutId id="2147514695" r:id="rId7"/>
    <p:sldLayoutId id="2147514696" r:id="rId8"/>
    <p:sldLayoutId id="2147514697" r:id="rId9"/>
    <p:sldLayoutId id="2147514698" r:id="rId10"/>
    <p:sldLayoutId id="2147514699" r:id="rId11"/>
  </p:sldLayoutIdLst>
  <p:txStyles>
    <p:titleStyle>
      <a:lvl1pPr algn="ctr" defTabSz="690194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125" indent="-258125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680" indent="-215587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376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400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543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5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14" y="-6343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4288" tIns="52149" rIns="104288" bIns="5214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6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14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4288" tIns="52149" rIns="104288" bIns="5214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974888-09DC-4155-BD90-3B52678BDF3C}" type="datetime1">
              <a:rPr lang="en-US"/>
              <a:pPr>
                <a:defRPr/>
              </a:pPr>
              <a:t>11/10/2022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8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B06D4ED-8BAE-4B66-8A09-970CB82BFA3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1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42557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01" r:id="rId1"/>
    <p:sldLayoutId id="2147514702" r:id="rId2"/>
    <p:sldLayoutId id="2147514703" r:id="rId3"/>
    <p:sldLayoutId id="2147514704" r:id="rId4"/>
    <p:sldLayoutId id="2147514705" r:id="rId5"/>
    <p:sldLayoutId id="2147514706" r:id="rId6"/>
    <p:sldLayoutId id="2147514707" r:id="rId7"/>
    <p:sldLayoutId id="2147514708" r:id="rId8"/>
    <p:sldLayoutId id="2147514709" r:id="rId9"/>
    <p:sldLayoutId id="2147514710" r:id="rId10"/>
    <p:sldLayoutId id="214751471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291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57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4870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153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8057" indent="-2680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699488" indent="-2363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645" indent="-2363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6632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67028" indent="-19351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28864" indent="-24565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2428" indent="-213572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2775" indent="-213572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3143" indent="-213572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39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78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17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56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69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34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37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12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Заголовок 1"/>
          <p:cNvSpPr>
            <a:spLocks noGrp="1"/>
          </p:cNvSpPr>
          <p:nvPr>
            <p:ph type="title"/>
          </p:nvPr>
        </p:nvSpPr>
        <p:spPr bwMode="auto">
          <a:xfrm>
            <a:off x="610551" y="274601"/>
            <a:ext cx="10969312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1027" name="Текст 2"/>
          <p:cNvSpPr>
            <a:spLocks noGrp="1"/>
          </p:cNvSpPr>
          <p:nvPr>
            <p:ph type="body" idx="1"/>
          </p:nvPr>
        </p:nvSpPr>
        <p:spPr bwMode="auto">
          <a:xfrm>
            <a:off x="610551" y="1601151"/>
            <a:ext cx="10969312" cy="4526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551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246B67C-AC20-4C85-8054-6C25D92A6F34}" type="datetimeFigureOut">
              <a:rPr lang="ru-RU"/>
              <a:pPr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230" y="6358157"/>
            <a:ext cx="385995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869" y="6358157"/>
            <a:ext cx="2842994" cy="364801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defTabSz="599442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6ABC5F7B-EE54-425A-82C9-0699582F850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773618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13" r:id="rId1"/>
    <p:sldLayoutId id="2147514714" r:id="rId2"/>
    <p:sldLayoutId id="2147514715" r:id="rId3"/>
    <p:sldLayoutId id="2147514716" r:id="rId4"/>
    <p:sldLayoutId id="2147514717" r:id="rId5"/>
    <p:sldLayoutId id="2147514718" r:id="rId6"/>
    <p:sldLayoutId id="2147514719" r:id="rId7"/>
    <p:sldLayoutId id="2147514720" r:id="rId8"/>
    <p:sldLayoutId id="2147514721" r:id="rId9"/>
    <p:sldLayoutId id="2147514722" r:id="rId10"/>
    <p:sldLayoutId id="2147514723" r:id="rId11"/>
  </p:sldLayoutIdLst>
  <p:txStyles>
    <p:titleStyle>
      <a:lvl1pPr algn="ctr" defTabSz="688975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88975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7175" indent="-257175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388" indent="-214313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013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6500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0988" indent="-171450" algn="l" defTabSz="688975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73" y="274845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73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9020" tIns="34574" rIns="69020" bIns="3457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395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ECEEAE8E-CE4D-41B5-934E-685B6FE82841}" type="datetimeFigureOut">
              <a:rPr lang="ru-RU" smtClean="0"/>
              <a:pPr defTabSz="599442">
                <a:defRPr/>
              </a:pPr>
              <a:t>10.11.2022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799" y="6358221"/>
            <a:ext cx="3859225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39" y="6358221"/>
            <a:ext cx="2843359" cy="364802"/>
          </a:xfrm>
          <a:prstGeom prst="rect">
            <a:avLst/>
          </a:prstGeom>
        </p:spPr>
        <p:txBody>
          <a:bodyPr vert="horz" wrap="square" lIns="69020" tIns="34574" rIns="69020" bIns="34574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442">
              <a:defRPr/>
            </a:pPr>
            <a:fld id="{D287A2EB-76B1-4AEF-A97A-7EA8791343C2}" type="slidenum">
              <a:rPr lang="ru-RU" smtClean="0"/>
              <a:pPr defTabSz="599442"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798238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725" r:id="rId1"/>
    <p:sldLayoutId id="2147514726" r:id="rId2"/>
    <p:sldLayoutId id="2147514727" r:id="rId3"/>
    <p:sldLayoutId id="2147514728" r:id="rId4"/>
    <p:sldLayoutId id="2147514729" r:id="rId5"/>
    <p:sldLayoutId id="2147514730" r:id="rId6"/>
    <p:sldLayoutId id="2147514731" r:id="rId7"/>
    <p:sldLayoutId id="2147514732" r:id="rId8"/>
    <p:sldLayoutId id="2147514733" r:id="rId9"/>
    <p:sldLayoutId id="2147514734" r:id="rId10"/>
    <p:sldLayoutId id="2147514735" r:id="rId11"/>
  </p:sldLayoutIdLst>
  <p:txStyles>
    <p:titleStyle>
      <a:lvl1pPr algn="ctr" defTabSz="690194" rtl="0" eaLnBrk="0" fontAlgn="base" hangingPunct="0">
        <a:spcBef>
          <a:spcPct val="0"/>
        </a:spcBef>
        <a:spcAft>
          <a:spcPct val="0"/>
        </a:spcAft>
        <a:defRPr sz="3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2pPr>
      <a:lvl3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3pPr>
      <a:lvl4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4pPr>
      <a:lvl5pPr algn="ctr" defTabSz="690194" rtl="0" eaLnBrk="0" fontAlgn="base" hangingPunct="0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5pPr>
      <a:lvl6pPr marL="298475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6pPr>
      <a:lvl7pPr marL="596949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7pPr>
      <a:lvl8pPr marL="895426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8pPr>
      <a:lvl9pPr marL="1193902" algn="ctr" defTabSz="690194" rtl="0" fontAlgn="base">
        <a:spcBef>
          <a:spcPct val="0"/>
        </a:spcBef>
        <a:spcAft>
          <a:spcPct val="0"/>
        </a:spcAft>
        <a:defRPr sz="3800">
          <a:solidFill>
            <a:schemeClr val="tx1"/>
          </a:solidFill>
          <a:latin typeface="Calibri" pitchFamily="34" charset="0"/>
        </a:defRPr>
      </a:lvl9pPr>
    </p:titleStyle>
    <p:bodyStyle>
      <a:lvl1pPr marL="258125" indent="-258125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680" indent="-215587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376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400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543" indent="-172068" algn="l" defTabSz="690194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692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960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9144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4367" indent="-172644" algn="l" defTabSz="690426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26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42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69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869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6107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1300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575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736" algn="l" defTabSz="690426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8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3" Type="http://schemas.openxmlformats.org/officeDocument/2006/relationships/image" Target="../media/image11.png"/><Relationship Id="rId7" Type="http://schemas.microsoft.com/office/2007/relationships/hdphoto" Target="../media/hdphoto1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3.png"/><Relationship Id="rId5" Type="http://schemas.openxmlformats.org/officeDocument/2006/relationships/image" Target="../media/image9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3.xml"/><Relationship Id="rId5" Type="http://schemas.openxmlformats.org/officeDocument/2006/relationships/image" Target="../media/image15.png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2.xml"/><Relationship Id="rId4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1.wdp"/><Relationship Id="rId5" Type="http://schemas.openxmlformats.org/officeDocument/2006/relationships/image" Target="../media/image13.png"/><Relationship Id="rId4" Type="http://schemas.openxmlformats.org/officeDocument/2006/relationships/image" Target="../media/image1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5.xml"/><Relationship Id="rId6" Type="http://schemas.microsoft.com/office/2007/relationships/hdphoto" Target="../media/hdphoto1.wdp"/><Relationship Id="rId5" Type="http://schemas.openxmlformats.org/officeDocument/2006/relationships/image" Target="../media/image13.png"/><Relationship Id="rId4" Type="http://schemas.openxmlformats.org/officeDocument/2006/relationships/image" Target="../media/image2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171" indent="-285457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1802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523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239" indent="-228361" defTabSz="103238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1961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8686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5402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133" indent="-228361" defTabSz="1032382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7C1ADDEB-183A-4FDA-AABC-90D7298D75D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54275" name="Прямоугольник 15"/>
          <p:cNvSpPr>
            <a:spLocks noChangeArrowheads="1"/>
          </p:cNvSpPr>
          <p:nvPr/>
        </p:nvSpPr>
        <p:spPr bwMode="auto">
          <a:xfrm>
            <a:off x="18" y="144467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6" name="Прямоугольник 16"/>
          <p:cNvSpPr>
            <a:spLocks noChangeArrowheads="1"/>
          </p:cNvSpPr>
          <p:nvPr/>
        </p:nvSpPr>
        <p:spPr bwMode="auto">
          <a:xfrm>
            <a:off x="18" y="285751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7" name="Прямоугольник 17"/>
          <p:cNvSpPr>
            <a:spLocks noChangeArrowheads="1"/>
          </p:cNvSpPr>
          <p:nvPr/>
        </p:nvSpPr>
        <p:spPr bwMode="auto">
          <a:xfrm>
            <a:off x="18" y="21434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8" name="Прямоугольник 18"/>
          <p:cNvSpPr>
            <a:spLocks noChangeArrowheads="1"/>
          </p:cNvSpPr>
          <p:nvPr/>
        </p:nvSpPr>
        <p:spPr bwMode="auto">
          <a:xfrm>
            <a:off x="18" y="664529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79" name="Прямоугольник 19"/>
          <p:cNvSpPr>
            <a:spLocks noChangeArrowheads="1"/>
          </p:cNvSpPr>
          <p:nvPr/>
        </p:nvSpPr>
        <p:spPr bwMode="auto">
          <a:xfrm>
            <a:off x="18" y="6573871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54280" name="Прямоугольник 20"/>
          <p:cNvSpPr>
            <a:spLocks noChangeArrowheads="1"/>
          </p:cNvSpPr>
          <p:nvPr/>
        </p:nvSpPr>
        <p:spPr bwMode="auto">
          <a:xfrm>
            <a:off x="18" y="6502405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5111" tIns="52564" rIns="105111" bIns="52564" anchor="ctr"/>
          <a:lstStyle/>
          <a:p>
            <a:pPr algn="ctr" defTabSz="1032382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56" y="2291426"/>
            <a:ext cx="12190413" cy="12910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75917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11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ноября 2022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года</a:t>
            </a:r>
          </a:p>
          <a:p>
            <a:pPr algn="ctr" defTabSz="1075917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75917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518" y="383791"/>
            <a:ext cx="12171715" cy="7063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5111" tIns="52564" rIns="105111" bIns="52564">
            <a:spAutoFit/>
          </a:bodyPr>
          <a:lstStyle/>
          <a:p>
            <a:pPr algn="ctr" defTabSz="1075917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75917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9" y="44965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144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ПРОИСШЕСТВИЙ, СВЯЗАННЫХ С ТЕХНОГЕННЫМИ ПОЖАРАМИ ЗА 2022 г.)</a:t>
            </a:r>
          </a:p>
        </p:txBody>
      </p:sp>
      <p:grpSp>
        <p:nvGrpSpPr>
          <p:cNvPr id="61444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453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723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8" y="6003949"/>
            <a:ext cx="1916112" cy="7778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61458" name="Группа 1"/>
          <p:cNvGrpSpPr>
            <a:grpSpLocks/>
          </p:cNvGrpSpPr>
          <p:nvPr/>
        </p:nvGrpSpPr>
        <p:grpSpPr bwMode="auto">
          <a:xfrm>
            <a:off x="395310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375408" y="2851632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97772" y="3153931"/>
              <a:ext cx="10989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</p:grpSp>
      <p:sp>
        <p:nvSpPr>
          <p:cNvPr id="61459" name="Rectangle 58"/>
          <p:cNvSpPr>
            <a:spLocks noChangeArrowheads="1"/>
          </p:cNvSpPr>
          <p:nvPr/>
        </p:nvSpPr>
        <p:spPr bwMode="auto">
          <a:xfrm>
            <a:off x="1676427" y="896955"/>
            <a:ext cx="7434263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105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1460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54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461" name="Прямоугольник 4"/>
          <p:cNvSpPr>
            <a:spLocks noChangeArrowheads="1"/>
          </p:cNvSpPr>
          <p:nvPr/>
        </p:nvSpPr>
        <p:spPr bwMode="auto">
          <a:xfrm>
            <a:off x="9932999" y="2784502"/>
            <a:ext cx="2038351" cy="247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1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9" y="52018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246713" y="2922359"/>
            <a:ext cx="283796" cy="270793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6/2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9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2" y="2794846"/>
            <a:ext cx="404858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52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9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10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3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45164" y="53081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078284" y="32254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5035784" y="221605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7270589" y="340596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5819218" y="50580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76" name="Прямоугольник 175"/>
          <p:cNvSpPr/>
          <p:nvPr/>
        </p:nvSpPr>
        <p:spPr bwMode="auto">
          <a:xfrm>
            <a:off x="6656398" y="3246765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2688717" y="403209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2220517" y="332230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02" name="Овал 201"/>
          <p:cNvSpPr>
            <a:spLocks noChangeAspect="1"/>
          </p:cNvSpPr>
          <p:nvPr/>
        </p:nvSpPr>
        <p:spPr>
          <a:xfrm flipH="1">
            <a:off x="2132818" y="403940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4388575" y="339885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7562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5539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/>
              <a:t>(ЧС, ПРОИСШЕСТВИЯ, СВЯЗАННЫЕ СО ВЗРЫВАМИ БЫТОВОГО ГАЗА ЗА 2016-2022 гг.)</a:t>
            </a:r>
          </a:p>
        </p:txBody>
      </p:sp>
      <p:sp>
        <p:nvSpPr>
          <p:cNvPr id="6554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5541" name="Группа 1"/>
          <p:cNvGrpSpPr>
            <a:grpSpLocks/>
          </p:cNvGrpSpPr>
          <p:nvPr/>
        </p:nvGrpSpPr>
        <p:grpSpPr bwMode="auto">
          <a:xfrm>
            <a:off x="346081" y="1144623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5569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3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51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75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67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6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 smtClean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Алексеевское</a:t>
                </a:r>
                <a:endPara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51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132812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8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4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2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66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FFFF00">
                      <a:tint val="66000"/>
                      <a:satMod val="160000"/>
                    </a:srgbClr>
                  </a:gs>
                  <a:gs pos="50000">
                    <a:srgbClr val="FFFF00">
                      <a:tint val="44500"/>
                      <a:satMod val="160000"/>
                    </a:srgbClr>
                  </a:gs>
                  <a:gs pos="100000">
                    <a:srgbClr val="FFFF00">
                      <a:tint val="23500"/>
                      <a:satMod val="160000"/>
                    </a:srgbClr>
                  </a:gs>
                </a:gsLst>
                <a:lin ang="13500000" scaled="1"/>
                <a:tileRect/>
              </a:gra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/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4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6846647" y="3401328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7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6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449230" y="5508303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0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45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7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127112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4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59670" y="4387031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5152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5542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5551" name="Группа 101"/>
          <p:cNvGrpSpPr>
            <a:grpSpLocks/>
          </p:cNvGrpSpPr>
          <p:nvPr/>
        </p:nvGrpSpPr>
        <p:grpSpPr bwMode="auto">
          <a:xfrm>
            <a:off x="9818693" y="244634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5552" name="Прямоугольник 6"/>
          <p:cNvSpPr>
            <a:spLocks noChangeArrowheads="1"/>
          </p:cNvSpPr>
          <p:nvPr/>
        </p:nvSpPr>
        <p:spPr bwMode="auto">
          <a:xfrm>
            <a:off x="9875872" y="2895630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69" y="5290677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65554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5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8" y="6062673"/>
            <a:ext cx="1916112" cy="6294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743" tIns="37378" rIns="74743" bIns="3737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Группа 101"/>
          <p:cNvGrpSpPr>
            <a:grpSpLocks/>
          </p:cNvGrpSpPr>
          <p:nvPr/>
        </p:nvGrpSpPr>
        <p:grpSpPr bwMode="auto">
          <a:xfrm>
            <a:off x="9861568" y="239395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6563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ОТРАВЛЕНИЕМ УГАРНЫМ ГАЗОМ ЗА 2022 г.)</a:t>
            </a:r>
          </a:p>
        </p:txBody>
      </p:sp>
      <p:grpSp>
        <p:nvGrpSpPr>
          <p:cNvPr id="6656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6573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678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6574" name="Прямоугольник 237"/>
          <p:cNvSpPr>
            <a:spLocks noChangeArrowheads="1"/>
          </p:cNvSpPr>
          <p:nvPr/>
        </p:nvSpPr>
        <p:spPr bwMode="auto">
          <a:xfrm>
            <a:off x="10210827" y="6045211"/>
            <a:ext cx="2132013" cy="5830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77" y="6222782"/>
            <a:ext cx="311489" cy="2799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6578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287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8554" tIns="44287" rIns="88554" bIns="44287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66579" name="Группа 1"/>
          <p:cNvGrpSpPr>
            <a:grpSpLocks/>
          </p:cNvGrpSpPr>
          <p:nvPr/>
        </p:nvGrpSpPr>
        <p:grpSpPr bwMode="auto">
          <a:xfrm>
            <a:off x="360367" y="811215"/>
            <a:ext cx="9315450" cy="5884862"/>
            <a:chOff x="360364" y="811215"/>
            <a:chExt cx="9315450" cy="5884862"/>
          </a:xfrm>
        </p:grpSpPr>
        <p:pic>
          <p:nvPicPr>
            <p:cNvPr id="66583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6" y="149016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4" y="2031502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4" y="2484733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59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9" y="2558001"/>
              <a:ext cx="9636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9" y="3705523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4" y="4636832"/>
              <a:ext cx="739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81"/>
              <a:ext cx="7350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28781"/>
              <a:ext cx="8794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9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4" y="3235625"/>
              <a:ext cx="127158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6" y="3861906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6" y="2696666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0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20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4" y="4413789"/>
              <a:ext cx="86677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1" y="4284164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9" y="2849860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6" y="3016545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1" y="366266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4" y="5090860"/>
              <a:ext cx="5207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9" y="4371719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8" y="4545292"/>
              <a:ext cx="1169987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6" y="5257305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9" y="2218275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6" y="3865857"/>
              <a:ext cx="636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9" y="434528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1" y="3395408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3" y="2581020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6" y="4929484"/>
              <a:ext cx="12604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1" y="1508421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5" y="4950917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4" y="3434076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7" y="1777000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6" y="3557886"/>
              <a:ext cx="1381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6" y="2825255"/>
              <a:ext cx="1479551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4" y="3245388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512889" y="5548904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6" y="5207536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6" y="1933080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40" y="4087315"/>
              <a:ext cx="12700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6" y="4480223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5" y="5848649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4" y="2215948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21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6760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5549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зарегистрировано </a:t>
              </a:r>
              <a:endParaRPr lang="ru-RU" altLang="ru-RU" sz="1700" b="1" dirty="0">
                <a:solidFill>
                  <a:srgbClr val="000000"/>
                </a:solidFill>
              </a:endParaRPr>
            </a:p>
            <a:p>
              <a:pPr algn="ctr" defTabSz="1035549"/>
              <a:r>
                <a:rPr lang="ru-RU" altLang="ru-RU" sz="1700" b="1" dirty="0" smtClean="0">
                  <a:solidFill>
                    <a:srgbClr val="FF0000"/>
                  </a:solidFill>
                </a:rPr>
                <a:t>32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случая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отравления угарным газом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32" name="Овал 231"/>
          <p:cNvSpPr>
            <a:spLocks noChangeAspect="1"/>
          </p:cNvSpPr>
          <p:nvPr/>
        </p:nvSpPr>
        <p:spPr>
          <a:xfrm flipH="1">
            <a:off x="4746456" y="4003617"/>
            <a:ext cx="356600" cy="32045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7703756" y="462865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888" y="804867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 МАТЕРИАЛЫ </a:t>
            </a:r>
          </a:p>
          <a:p>
            <a:r>
              <a:rPr lang="ru-RU" altLang="ru-RU"/>
              <a:t>(ПОКАЗАТЕЛИ ОПАСНОСТЕЙ ОТНОСИТЕЛЬНО СТАТИСТИЧЕСКИХ ДАННЫХ </a:t>
            </a:r>
          </a:p>
          <a:p>
            <a:r>
              <a:rPr lang="ru-RU" altLang="ru-RU"/>
              <a:t>ПРОИСШЕСТВИЙ НА ВОДНЫХ ОБЪЕКТАХ ЗА 2022 г.)</a:t>
            </a:r>
          </a:p>
        </p:txBody>
      </p:sp>
      <p:grpSp>
        <p:nvGrpSpPr>
          <p:cNvPr id="62468" name="Группа 101"/>
          <p:cNvGrpSpPr>
            <a:grpSpLocks/>
          </p:cNvGrpSpPr>
          <p:nvPr/>
        </p:nvGrpSpPr>
        <p:grpSpPr bwMode="auto">
          <a:xfrm>
            <a:off x="9867918" y="789000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7" name="Группа 234"/>
          <p:cNvGrpSpPr>
            <a:grpSpLocks/>
          </p:cNvGrpSpPr>
          <p:nvPr/>
        </p:nvGrpSpPr>
        <p:grpSpPr bwMode="auto">
          <a:xfrm>
            <a:off x="9867918" y="5772158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742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288592" y="6003938"/>
            <a:ext cx="1792287" cy="75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Общий показатель: погибло/дети(согласно статистических данных за 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316" y="6055737"/>
            <a:ext cx="375523" cy="33745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2482" name="Группа 1"/>
          <p:cNvGrpSpPr>
            <a:grpSpLocks/>
          </p:cNvGrpSpPr>
          <p:nvPr/>
        </p:nvGrpSpPr>
        <p:grpSpPr bwMode="auto">
          <a:xfrm>
            <a:off x="425471" y="1144623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632445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50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6" y="2401549"/>
              <a:ext cx="86102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50" y="3764551"/>
              <a:ext cx="72542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687940" y="3332473"/>
              <a:ext cx="118373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90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826262" y="2982156"/>
              <a:ext cx="7552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8" y="4778738"/>
              <a:ext cx="100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EE8012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9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275743" y="3487749"/>
              <a:ext cx="79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9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50" y="3573266"/>
              <a:ext cx="102915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6" y="2862888"/>
              <a:ext cx="121356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50" y="5573139"/>
              <a:ext cx="5518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4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178085" y="3842565"/>
              <a:ext cx="837970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6" y="4977523"/>
              <a:ext cx="56949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9" y="4014352"/>
              <a:ext cx="74712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smtClean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Алексеевское</a:t>
              </a:r>
              <a:endPara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6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5152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5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40" y="4989529"/>
              <a:ext cx="726783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60" y="3901827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613355" y="2815626"/>
              <a:ext cx="958649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62483" name="Rectangle 58"/>
          <p:cNvSpPr>
            <a:spLocks noChangeArrowheads="1"/>
          </p:cNvSpPr>
          <p:nvPr/>
        </p:nvSpPr>
        <p:spPr bwMode="auto">
          <a:xfrm>
            <a:off x="455626" y="896956"/>
            <a:ext cx="9067801" cy="367185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4544" tIns="52277" rIns="104544" bIns="52277">
            <a:spAutoFit/>
          </a:bodyPr>
          <a:lstStyle/>
          <a:p>
            <a:pPr algn="ctr" defTabSz="1026038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водных объектах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79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62484" name="Группа 101"/>
          <p:cNvGrpSpPr>
            <a:grpSpLocks/>
          </p:cNvGrpSpPr>
          <p:nvPr/>
        </p:nvGrpSpPr>
        <p:grpSpPr bwMode="auto">
          <a:xfrm>
            <a:off x="9867918" y="2446372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56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5" name="Прямоугольник 4"/>
          <p:cNvSpPr>
            <a:spLocks noChangeArrowheads="1"/>
          </p:cNvSpPr>
          <p:nvPr/>
        </p:nvSpPr>
        <p:spPr bwMode="auto">
          <a:xfrm>
            <a:off x="9932999" y="2784499"/>
            <a:ext cx="2038351" cy="1178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УВЕЛИЧИВАЕТСЯ ВЕРОЯТНОСТЬ ВОЗНИКНОВЕНИЯ ПРОИСШЕСТВИЙ НА ВОДНЫХ ОБЪЕКТАХ С ГИБЕЛЬЮ ЛЮДЕЙ.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3016" y="2819591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16/2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6" y="36339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04200" y="28585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9" y="36296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6/1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>
          <a:xfrm flipH="1">
            <a:off x="8899897" y="31156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>
          <a:xfrm flipH="1">
            <a:off x="6812766" y="469915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6" name="Овал 165"/>
          <p:cNvSpPr>
            <a:spLocks noChangeAspect="1"/>
          </p:cNvSpPr>
          <p:nvPr/>
        </p:nvSpPr>
        <p:spPr>
          <a:xfrm flipH="1">
            <a:off x="3700590" y="202025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67" name="Овал 166"/>
          <p:cNvSpPr>
            <a:spLocks noChangeAspect="1"/>
          </p:cNvSpPr>
          <p:nvPr/>
        </p:nvSpPr>
        <p:spPr>
          <a:xfrm flipH="1">
            <a:off x="6103989" y="28900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>
          <a:xfrm flipH="1">
            <a:off x="2187967" y="329869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>
          <a:xfrm flipH="1">
            <a:off x="6706629" y="540063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98" name="Овал 197"/>
          <p:cNvSpPr>
            <a:spLocks noChangeAspect="1"/>
          </p:cNvSpPr>
          <p:nvPr/>
        </p:nvSpPr>
        <p:spPr>
          <a:xfrm flipH="1">
            <a:off x="5333313" y="32116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5/0</a:t>
            </a:r>
          </a:p>
        </p:txBody>
      </p:sp>
      <p:sp>
        <p:nvSpPr>
          <p:cNvPr id="216" name="Овал 215"/>
          <p:cNvSpPr>
            <a:spLocks noChangeAspect="1"/>
          </p:cNvSpPr>
          <p:nvPr/>
        </p:nvSpPr>
        <p:spPr>
          <a:xfrm flipH="1">
            <a:off x="2209036" y="47767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1" name="Овал 220"/>
          <p:cNvSpPr>
            <a:spLocks noChangeAspect="1"/>
          </p:cNvSpPr>
          <p:nvPr/>
        </p:nvSpPr>
        <p:spPr>
          <a:xfrm flipH="1">
            <a:off x="5866329" y="503181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8017577" y="326600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7004200" y="317119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4712918" y="39462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Прямоугольник 129"/>
          <p:cNvSpPr/>
          <p:nvPr/>
        </p:nvSpPr>
        <p:spPr bwMode="auto">
          <a:xfrm>
            <a:off x="6751644" y="3430909"/>
            <a:ext cx="11303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 р-н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3216037" y="241113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4262854" y="34610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1599411" y="312500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5028409" y="500357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>
          <a:xfrm flipH="1">
            <a:off x="4571207" y="530836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2/1</a:t>
            </a:r>
          </a:p>
        </p:txBody>
      </p:sp>
      <p:sp>
        <p:nvSpPr>
          <p:cNvPr id="202" name="Прямоугольник 201"/>
          <p:cNvSpPr/>
          <p:nvPr/>
        </p:nvSpPr>
        <p:spPr bwMode="auto">
          <a:xfrm>
            <a:off x="4276739" y="1335410"/>
            <a:ext cx="66675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237" name="Овал 236"/>
          <p:cNvSpPr>
            <a:spLocks noChangeAspect="1"/>
          </p:cNvSpPr>
          <p:nvPr/>
        </p:nvSpPr>
        <p:spPr>
          <a:xfrm flipH="1">
            <a:off x="8325989" y="5201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>
          <a:xfrm flipH="1">
            <a:off x="2887501" y="453128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39" name="Овал 238"/>
          <p:cNvSpPr>
            <a:spLocks noChangeAspect="1"/>
          </p:cNvSpPr>
          <p:nvPr/>
        </p:nvSpPr>
        <p:spPr>
          <a:xfrm flipH="1">
            <a:off x="3597271" y="291852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226" name="Овал 225"/>
          <p:cNvSpPr>
            <a:spLocks noChangeAspect="1"/>
          </p:cNvSpPr>
          <p:nvPr/>
        </p:nvSpPr>
        <p:spPr>
          <a:xfrm flipH="1">
            <a:off x="7945013" y="480139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35" name="Овал 234"/>
          <p:cNvSpPr>
            <a:spLocks noChangeAspect="1"/>
          </p:cNvSpPr>
          <p:nvPr/>
        </p:nvSpPr>
        <p:spPr>
          <a:xfrm flipH="1">
            <a:off x="6587326" y="39214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>
          <a:xfrm flipH="1">
            <a:off x="3961617" y="416537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>
          <a:xfrm flipH="1">
            <a:off x="7335414" y="407384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>
          <a:xfrm flipH="1">
            <a:off x="8173614" y="396319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>
          <a:xfrm flipH="1">
            <a:off x="1515289" y="37464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1/1</a:t>
            </a:r>
          </a:p>
        </p:txBody>
      </p:sp>
      <p:sp>
        <p:nvSpPr>
          <p:cNvPr id="250" name="Овал 249"/>
          <p:cNvSpPr>
            <a:spLocks noChangeAspect="1"/>
          </p:cNvSpPr>
          <p:nvPr/>
        </p:nvSpPr>
        <p:spPr>
          <a:xfrm flipH="1">
            <a:off x="2700702" y="404364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2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20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20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4" dur="20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2000" fill="hold"/>
                                        <p:tgtEl>
                                          <p:spTgt spid="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20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2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4" dur="2000"/>
                                        <p:tgtEl>
                                          <p:spTgt spid="2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20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9" dur="20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2000" fill="hold"/>
                                        <p:tgtEl>
                                          <p:spTgt spid="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4" dur="2000"/>
                                        <p:tgtEl>
                                          <p:spTgt spid="2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2000" fill="hold"/>
                                        <p:tgtEl>
                                          <p:spTgt spid="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9" dur="20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2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4" dur="2000"/>
                                        <p:tgtEl>
                                          <p:spTgt spid="2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2000" fill="hold"/>
                                        <p:tgtEl>
                                          <p:spTgt spid="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9" dur="2000"/>
                                        <p:tgtEl>
                                          <p:spTgt spid="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2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4" dur="2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dirty="0"/>
              <a:t>ИНФОРМАЦИОННО-АНАЛИТИЧЕСКИЕ МАТЕРИАЛЫ </a:t>
            </a:r>
          </a:p>
          <a:p>
            <a:r>
              <a:rPr lang="ru-RU" dirty="0"/>
              <a:t>(ЧС, ПРОИСШЕСТВИЯ, СВЯЗАННЫЕ С ПОСАДКОЙ СУДОВ НА МЕЛЬ </a:t>
            </a:r>
            <a:r>
              <a:rPr lang="ru-RU"/>
              <a:t>ЗА 2021-2022 </a:t>
            </a:r>
            <a:r>
              <a:rPr lang="ru-RU" dirty="0"/>
              <a:t>г.)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2820220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АВАРИЙ, СВЯЗАННЫХ С ЭКСПЛУАТАЦИЕЙ МАЛОМЕРНЫХ СУДОВ, ГРУЗОВЫХ И </a:t>
            </a:r>
            <a:r>
              <a:rPr lang="ru-RU" altLang="ru-RU" dirty="0">
                <a:solidFill>
                  <a:srgbClr val="000000"/>
                </a:solidFill>
              </a:rPr>
              <a:t>ПАССАЖИРСКИХ СУДОВ, </a:t>
            </a:r>
            <a:endParaRPr lang="ru-RU" altLang="ru-RU" dirty="0" smtClean="0">
              <a:solidFill>
                <a:srgbClr val="000000"/>
              </a:solidFill>
            </a:endParaRPr>
          </a:p>
          <a:p>
            <a:pPr algn="ctr">
              <a:defRPr/>
            </a:pPr>
            <a:r>
              <a:rPr lang="ru-RU" altLang="ru-RU" dirty="0" smtClean="0">
                <a:solidFill>
                  <a:srgbClr val="000000"/>
                </a:solidFill>
              </a:rPr>
              <a:t>А ТАК ЖЕ ПОСАДКА СУДОВ НА МЕЛЬ.  </a:t>
            </a:r>
            <a:endParaRPr lang="ru-RU" altLang="ru-RU" dirty="0">
              <a:solidFill>
                <a:srgbClr val="000000"/>
              </a:solidFill>
            </a:endParaRP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46870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85884" y="3300185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592018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69324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369960"/>
            <a:ext cx="900113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55694" y="2573710"/>
            <a:ext cx="113827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/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716" tIns="45364" rIns="90716" bIns="45364" anchor="ctr"/>
          <a:lstStyle/>
          <a:p>
            <a:pPr algn="ctr"/>
            <a:endParaRPr lang="ru-RU" sz="1300" b="1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01824"/>
            <a:ext cx="650875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6" y="2481745"/>
            <a:ext cx="771592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67457"/>
            <a:ext cx="11239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72957"/>
            <a:ext cx="165258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60794" y="3820103"/>
            <a:ext cx="1235880" cy="23083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5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752834" y="5300323"/>
            <a:ext cx="2378873" cy="139258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77" y="8202790"/>
              <a:ext cx="2972872" cy="3427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270353" y="5641913"/>
            <a:ext cx="1793083" cy="9217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4471" tIns="37242" rIns="74471" bIns="37242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по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происшествиям, </a:t>
            </a:r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связанных с посадкой судов на мель </a:t>
            </a:r>
            <a:r>
              <a:rPr lang="ru-RU" dirty="0" smtClean="0">
                <a:solidFill>
                  <a:srgbClr val="000000"/>
                </a:solidFill>
                <a:cs typeface="Times New Roman" pitchFamily="18" charset="0"/>
              </a:rPr>
              <a:t>(согласно статистических данных за 2021-2022 гг.)</a:t>
            </a:r>
            <a:endParaRPr 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5" name="Овал 114"/>
          <p:cNvSpPr>
            <a:spLocks noChangeAspect="1"/>
          </p:cNvSpPr>
          <p:nvPr/>
        </p:nvSpPr>
        <p:spPr bwMode="auto">
          <a:xfrm>
            <a:off x="2573820" y="27439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6" name="Овал 115"/>
          <p:cNvSpPr>
            <a:spLocks noChangeAspect="1"/>
          </p:cNvSpPr>
          <p:nvPr/>
        </p:nvSpPr>
        <p:spPr bwMode="auto">
          <a:xfrm>
            <a:off x="2954820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2650020" y="46148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9839175" y="589859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3646345" y="40726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Заголовок 1"/>
          <p:cNvSpPr txBox="1">
            <a:spLocks/>
          </p:cNvSpPr>
          <p:nvPr/>
        </p:nvSpPr>
        <p:spPr bwMode="auto">
          <a:xfrm>
            <a:off x="-11113" y="2"/>
            <a:ext cx="12201526" cy="598488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/>
              <a:t>ПРОГНОЗ РИСКОВ ВОЗНИКНОВЕНИЯ ЧС И ПРОИСШЕСТВИЙ</a:t>
            </a:r>
          </a:p>
        </p:txBody>
      </p:sp>
      <p:sp>
        <p:nvSpPr>
          <p:cNvPr id="67587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67588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17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46" tIns="38226" rIns="76446" bIns="38226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875860" y="3211548"/>
            <a:ext cx="2243137" cy="189547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0009" tIns="44963" rIns="90009" bIns="44963" anchor="ctr"/>
          <a:lstStyle/>
          <a:p>
            <a:pPr algn="ctr">
              <a:defRPr/>
            </a:pPr>
            <a:r>
              <a:rPr lang="ru-RU" altLang="ru-RU" dirty="0">
                <a:solidFill>
                  <a:srgbClr val="000000"/>
                </a:solidFill>
              </a:rPr>
              <a:t>СУЩЕСТВУЕТ ВЕРОЯТНОСТЬ ВОЗНИКНОВЕНИЯ АВАРИЙ, СВЯЗАННЫХ С ЭКСПЛУАТАЦИЕЙ МАЛОМЕРНЫХ СУДОВ, ГРУЗОВЫХ И ПАССАЖИРСКИХ СУДОВ. </a:t>
            </a:r>
          </a:p>
        </p:txBody>
      </p:sp>
      <p:pic>
        <p:nvPicPr>
          <p:cNvPr id="675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47" y="839817"/>
            <a:ext cx="9509125" cy="589438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97" y="2751624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2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81" y="2502106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45" y="1513141"/>
            <a:ext cx="1068493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1006" y="3986141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913" y="3499745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507" y="4382613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2088" y="2095764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565" y="1628831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938" y="2914256"/>
            <a:ext cx="838387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309" y="2684118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515" y="2668176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842" y="3681008"/>
            <a:ext cx="663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41" y="3573103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27" y="3711879"/>
            <a:ext cx="1325142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26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5011" y="2974494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330" y="3716094"/>
            <a:ext cx="8985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30" y="3223014"/>
            <a:ext cx="12827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843" y="3522222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80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4419" y="4210432"/>
            <a:ext cx="12858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156" y="4859149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63" y="1806125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2082" y="474702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61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141" y="4621534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6" y="2724984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288" y="4853373"/>
            <a:ext cx="9080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5107" y="4396968"/>
            <a:ext cx="1027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456918" y="5631165"/>
            <a:ext cx="7985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8994" y="4516823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7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316" y="2453347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8" y="2782425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8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978" y="2341958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409" tIns="38214" rIns="76409" bIns="3821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52" y="1296236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361" y="2681573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40" y="1673609"/>
            <a:ext cx="71119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40309" y="2765020"/>
            <a:ext cx="779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481" y="3111883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437" y="3218250"/>
            <a:ext cx="12477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9" y="2549119"/>
            <a:ext cx="8128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440" y="2049053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165" y="1587087"/>
            <a:ext cx="68897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942" y="1889507"/>
            <a:ext cx="79375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defTabSz="619266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959" y="4242123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946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57" y="3081012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6429" y="2856301"/>
            <a:ext cx="873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193" y="3423826"/>
            <a:ext cx="90011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84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967" tIns="37986" rIns="75967" bIns="37986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853" y="2581034"/>
            <a:ext cx="11541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524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512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607" y="3491301"/>
            <a:ext cx="1412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70" y="3668189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024" y="3959607"/>
            <a:ext cx="10445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807" y="4140372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765" y="4799458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8723" y="4968831"/>
            <a:ext cx="1285877" cy="24622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85" y="4034223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5254" y="4355691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5477" y="4882738"/>
            <a:ext cx="650875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3040" y="4512851"/>
            <a:ext cx="6524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531" y="4907940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65" y="4859282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160" y="5051807"/>
            <a:ext cx="5302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648" y="5076419"/>
            <a:ext cx="1030289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494" y="5206588"/>
            <a:ext cx="75723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43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22" tIns="38070" rIns="76122" bIns="38070" anchor="ctr"/>
          <a:lstStyle/>
          <a:p>
            <a:pPr algn="ctr">
              <a:defRPr/>
            </a:pPr>
            <a:endParaRPr lang="ru-RU" sz="700" kern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579" y="5754281"/>
            <a:ext cx="814387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187" y="3826263"/>
            <a:ext cx="1270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675" y="4450938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5035" y="3750851"/>
            <a:ext cx="12747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2996" y="2280833"/>
            <a:ext cx="976312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969" y="2504827"/>
            <a:ext cx="6080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407" y="3336682"/>
            <a:ext cx="11239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375" y="4623185"/>
            <a:ext cx="13811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264" y="3834993"/>
            <a:ext cx="889000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83" y="2618175"/>
            <a:ext cx="841374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6400" y="3173001"/>
            <a:ext cx="1062038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445" y="2842171"/>
            <a:ext cx="1652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3222" y="2304639"/>
            <a:ext cx="8477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417901" y="3938416"/>
            <a:ext cx="898526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Алексеевское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8224" y="1873635"/>
            <a:ext cx="500063" cy="123111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Times New Roman" pitchFamily="18" charset="0"/>
              </a:rPr>
              <a:t>Арск</a:t>
            </a:r>
          </a:p>
        </p:txBody>
      </p:sp>
      <p:sp>
        <p:nvSpPr>
          <p:cNvPr id="67773" name="TextBox 5"/>
          <p:cNvSpPr txBox="1">
            <a:spLocks noChangeArrowheads="1"/>
          </p:cNvSpPr>
          <p:nvPr/>
        </p:nvSpPr>
        <p:spPr bwMode="auto">
          <a:xfrm>
            <a:off x="873137" y="992196"/>
            <a:ext cx="7966075" cy="36938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675" tIns="53364" rIns="106675" bIns="53364">
            <a:spAutoFit/>
          </a:bodyPr>
          <a:lstStyle>
            <a:lvl1pPr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0382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0382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sz="1700" b="1">
                <a:solidFill>
                  <a:srgbClr val="000000"/>
                </a:solidFill>
              </a:rPr>
              <a:t> В Республике Татарстан зарегистрированы </a:t>
            </a:r>
            <a:r>
              <a:rPr lang="ru-RU" sz="1700" b="1">
                <a:solidFill>
                  <a:srgbClr val="FF0000"/>
                </a:solidFill>
              </a:rPr>
              <a:t>33</a:t>
            </a:r>
            <a:r>
              <a:rPr lang="ru-RU" sz="1700" b="1">
                <a:solidFill>
                  <a:srgbClr val="000000"/>
                </a:solidFill>
              </a:rPr>
              <a:t> стоянки маломерных судов</a:t>
            </a:r>
          </a:p>
        </p:txBody>
      </p:sp>
      <p:grpSp>
        <p:nvGrpSpPr>
          <p:cNvPr id="67786" name="Группа 234"/>
          <p:cNvGrpSpPr>
            <a:grpSpLocks/>
          </p:cNvGrpSpPr>
          <p:nvPr/>
        </p:nvGrpSpPr>
        <p:grpSpPr bwMode="auto">
          <a:xfrm>
            <a:off x="9861565" y="5772158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7790" name="Прямоугольник 123"/>
          <p:cNvSpPr>
            <a:spLocks noChangeArrowheads="1"/>
          </p:cNvSpPr>
          <p:nvPr/>
        </p:nvSpPr>
        <p:spPr bwMode="auto">
          <a:xfrm>
            <a:off x="10345747" y="6061094"/>
            <a:ext cx="1717675" cy="4137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>
            <a:spAutoFit/>
          </a:bodyPr>
          <a:lstStyle/>
          <a:p>
            <a:pPr algn="just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  <p:grpSp>
        <p:nvGrpSpPr>
          <p:cNvPr id="67791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7801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8" name="Прямоугольник 137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Прямоугольник 138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0" name="Прямоугольник 139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1" name="Прямоугольник 140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4707420" y="39631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 bwMode="auto">
          <a:xfrm>
            <a:off x="5770765" y="362422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6917220" y="312499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9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662094" y="276569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12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1706431" y="287964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itchFamily="18" charset="0"/>
                <a:cs typeface="Times New Roman" panose="02020603050405020304" pitchFamily="18" charset="0"/>
              </a:rPr>
              <a:t>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9896011" y="611496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14241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(ПОКАЗАТЕЛИ СТАТИСТИЧЕСКИХ ДАННЫХ СВЯЗАННЫХ С ПРОВЕДЕНИЕМ ПОИСКОВЫХ РАБОТ </a:t>
            </a:r>
          </a:p>
          <a:p>
            <a:r>
              <a:rPr lang="ru-RU" altLang="ru-RU"/>
              <a:t>В ПРИРОДНОЙ СРЕДЕ ЗА 2022 г.)</a:t>
            </a:r>
          </a:p>
        </p:txBody>
      </p:sp>
      <p:sp>
        <p:nvSpPr>
          <p:cNvPr id="6349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4471" tIns="37242" rIns="74471" bIns="37242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349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2031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233" y="273811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820" y="3089616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9037" y="152456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52" y="1723476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778" y="24824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61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158" y="40176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400" y="277674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8" y="4433149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49" y="2065512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672" y="1586466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504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80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2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9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214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5" name="Полилиния 304"/>
          <p:cNvSpPr/>
          <p:nvPr/>
        </p:nvSpPr>
        <p:spPr>
          <a:xfrm>
            <a:off x="708072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35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91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7027" y="408750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67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9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904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75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9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9" y="4910390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44" y="4790901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255" y="1768155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1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217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52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347" y="491041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83" y="495422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26610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8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316188" y="2189709"/>
            <a:ext cx="10953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05" y="3832777"/>
            <a:ext cx="7080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109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97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511" y="2710665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70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4556" tIns="37278" rIns="74556" bIns="37278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0201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1376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016802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60299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45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3651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5152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3672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673" name="Прямоугольник 4"/>
          <p:cNvSpPr>
            <a:spLocks noChangeArrowheads="1"/>
          </p:cNvSpPr>
          <p:nvPr/>
        </p:nvSpPr>
        <p:spPr bwMode="auto">
          <a:xfrm>
            <a:off x="9933001" y="2817830"/>
            <a:ext cx="2151061" cy="17323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4823" tIns="34823" rIns="34823" bIns="34823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367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0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509" tIns="37264" rIns="74509" bIns="3726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3784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495" tIns="37250" rIns="74495" bIns="3725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68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3696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3702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46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</p:grpSp>
      <p:sp>
        <p:nvSpPr>
          <p:cNvPr id="123" name="Прямоугольник 122"/>
          <p:cNvSpPr/>
          <p:nvPr/>
        </p:nvSpPr>
        <p:spPr>
          <a:xfrm>
            <a:off x="3902090" y="3200966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9915144" y="560764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 bwMode="auto">
          <a:xfrm>
            <a:off x="6782160" y="4673589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 bwMode="auto">
          <a:xfrm>
            <a:off x="2093254" y="484530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 bwMode="auto">
          <a:xfrm>
            <a:off x="1868337" y="4026072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95510" y="3216875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4000267" y="345538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3023239" y="243404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4952206" y="221059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966759" y="3130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5882718" y="363541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 bwMode="auto">
          <a:xfrm>
            <a:off x="7537091" y="5499811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Заголовок 1"/>
          <p:cNvSpPr txBox="1">
            <a:spLocks/>
          </p:cNvSpPr>
          <p:nvPr/>
        </p:nvSpPr>
        <p:spPr bwMode="auto">
          <a:xfrm>
            <a:off x="-11113" y="1591"/>
            <a:ext cx="12201526" cy="68421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/>
              <a:t>ИНФОРМАЦИОННО-АНАЛИТИЧЕСКИЕ МАТЕРИАЛЫ </a:t>
            </a:r>
          </a:p>
          <a:p>
            <a:r>
              <a:rPr lang="ru-RU" altLang="ru-RU"/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64515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255" tIns="37636" rIns="75255" bIns="3763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451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7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78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56" y="2738035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16" y="308952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58" y="1524486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3" y="172345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28" y="2482331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13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20" y="4017524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74" y="277667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81" y="4433137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69" y="2065434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65" y="1586418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71" y="2904963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9" y="2668748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8" y="1460028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92" y="199365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3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93" y="266970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8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4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4" y="4680277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9" y="2796701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8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9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18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3" y="3710316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2" y="3850007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Алексеевское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90" y="3208672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701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21" y="2589279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87" y="2668913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7371" y="2402985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68" y="2946715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87" y="408747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3" y="4459046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4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9" y="4390782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74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12" y="4138957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5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6" y="352721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4" y="491030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627" y="4790892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84" y="1768139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82" y="2822907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84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96" y="3637280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53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3" y="4357221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8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6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3" y="4621532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1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52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504" y="4954193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66" y="5234315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7" y="5436771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46" y="2197420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7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81" y="3840474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25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64" y="432150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80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03" y="3376929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392" y="2710653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4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3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339" tIns="37672" rIns="75339" bIns="3767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0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3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7" y="340789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50" y="353171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19" y="2799078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399" y="315865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62" y="5122616"/>
            <a:ext cx="741361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5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29" y="1903738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68" y="3552584"/>
            <a:ext cx="127317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0" y="4448721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92" y="5826458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89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1" y="382880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779" y="4099741"/>
            <a:ext cx="376725" cy="342632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4711" name="Группа 101"/>
          <p:cNvGrpSpPr>
            <a:grpSpLocks/>
          </p:cNvGrpSpPr>
          <p:nvPr/>
        </p:nvGrpSpPr>
        <p:grpSpPr bwMode="auto">
          <a:xfrm>
            <a:off x="9867903" y="2449547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37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712" name="Прямоугольник 4"/>
          <p:cNvSpPr>
            <a:spLocks noChangeArrowheads="1"/>
          </p:cNvSpPr>
          <p:nvPr/>
        </p:nvSpPr>
        <p:spPr bwMode="auto">
          <a:xfrm>
            <a:off x="9933001" y="2817834"/>
            <a:ext cx="2151061" cy="1733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188" tIns="35188" rIns="35188" bIns="3518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4713" name="Группа 2"/>
          <p:cNvGrpSpPr>
            <a:grpSpLocks/>
          </p:cNvGrpSpPr>
          <p:nvPr/>
        </p:nvGrpSpPr>
        <p:grpSpPr bwMode="auto">
          <a:xfrm>
            <a:off x="9867924" y="5080005"/>
            <a:ext cx="2263775" cy="1627187"/>
            <a:chOff x="9867900" y="788987"/>
            <a:chExt cx="2263775" cy="1627360"/>
          </a:xfrm>
        </p:grpSpPr>
        <p:grpSp>
          <p:nvGrpSpPr>
            <p:cNvPr id="64725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4735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576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64727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64714" name="Группа 101"/>
          <p:cNvGrpSpPr>
            <a:grpSpLocks/>
          </p:cNvGrpSpPr>
          <p:nvPr/>
        </p:nvGrpSpPr>
        <p:grpSpPr bwMode="auto">
          <a:xfrm>
            <a:off x="9867924" y="789000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0" y="1768480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5" y="206692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0" y="120652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95" tIns="37656" rIns="75295" bIns="3765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61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3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275" tIns="37644" rIns="75275" bIns="3764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0" y="1466855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 bwMode="auto">
          <a:xfrm>
            <a:off x="10012059" y="6213258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 bwMode="auto">
          <a:xfrm>
            <a:off x="4965309" y="22520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2581119" y="37372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 bwMode="auto">
          <a:xfrm>
            <a:off x="7282417" y="4033776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 bwMode="auto">
          <a:xfrm>
            <a:off x="6758803" y="465214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2085666" y="4764904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Прямоугольник 4"/>
          <p:cNvSpPr>
            <a:spLocks noChangeArrowheads="1"/>
          </p:cNvSpPr>
          <p:nvPr/>
        </p:nvSpPr>
        <p:spPr bwMode="auto">
          <a:xfrm>
            <a:off x="18" y="27"/>
            <a:ext cx="12190413" cy="62706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/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879351">
              <a:lnSpc>
                <a:spcPct val="85000"/>
              </a:lnSpc>
            </a:pPr>
            <a:r>
              <a:rPr lang="ru-RU" altLang="ru-RU" sz="1400">
                <a:solidFill>
                  <a:prstClr val="white"/>
                </a:solidFill>
                <a:cs typeface="Times New Roman" panose="02020603050405020304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5529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88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5" name="Rectangle 58"/>
          <p:cNvSpPr>
            <a:spLocks noChangeArrowheads="1"/>
          </p:cNvSpPr>
          <p:nvPr/>
        </p:nvSpPr>
        <p:spPr bwMode="auto">
          <a:xfrm>
            <a:off x="152164" y="1372394"/>
            <a:ext cx="11891963" cy="22860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6941" tIns="43451" rIns="86941" bIns="43451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с 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18 часов 10 ноября до 18 часов 11 ноября 2022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года</a:t>
            </a:r>
            <a:endParaRPr lang="ru-RU" sz="105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indent="39052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Вечером 10 ноября, ночью и утром 11 ноября 2022 года на территории Республики Татарстан и в городе Казани местами ожидается туман.</a:t>
            </a:r>
          </a:p>
          <a:p>
            <a:pPr indent="390525" algn="just">
              <a:spcAft>
                <a:spcPts val="0"/>
              </a:spcAft>
            </a:pP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Днем 11 ноября 2022 года на территории Республики Татарстан местами ожидается сильный юго-западный ветер порывами до 15 м/с.</a:t>
            </a:r>
          </a:p>
        </p:txBody>
      </p:sp>
    </p:spTree>
    <p:extLst>
      <p:ext uri="{BB962C8B-B14F-4D97-AF65-F5344CB8AC3E}">
        <p14:creationId xmlns:p14="http://schemas.microsoft.com/office/powerpoint/2010/main" val="610155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11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39" name="Группа 1"/>
          <p:cNvGrpSpPr>
            <a:grpSpLocks/>
          </p:cNvGrpSpPr>
          <p:nvPr/>
        </p:nvGrpSpPr>
        <p:grpSpPr bwMode="auto">
          <a:xfrm>
            <a:off x="398490" y="1212857"/>
            <a:ext cx="9124949" cy="5494339"/>
            <a:chOff x="397882" y="1147118"/>
            <a:chExt cx="11318065" cy="5399113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3603486" y="3306493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04" y="2690458"/>
              <a:ext cx="1501867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31" y="3041793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0"/>
              <a:ext cx="1677666" cy="1322207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081" y="3405352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5" y="1675887"/>
              <a:ext cx="2088099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5977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9" y="2434572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07"/>
              <a:ext cx="1290200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28" y="2353639"/>
              <a:ext cx="1796622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0" y="3969873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3" y="2662826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48" y="3457805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1492" y="4385650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1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54" y="153883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71" y="2857302"/>
              <a:ext cx="1012346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169"/>
              <a:ext cx="154445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5970277" y="1955546"/>
              <a:ext cx="78958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2942" y="2647392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701" y="2162236"/>
              <a:ext cx="60646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90095" y="3682444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4749" y="2800274"/>
              <a:ext cx="9037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28" y="3533032"/>
              <a:ext cx="1573219" cy="913223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3" y="3675322"/>
              <a:ext cx="1600104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2" y="3458214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3" y="2918955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8661" y="3750304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2366" y="3328333"/>
              <a:ext cx="127791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pitchFamily="34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59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919" y="3814261"/>
              <a:ext cx="107116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6" y="2513061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4" y="2375522"/>
              <a:ext cx="1565562" cy="127438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8952" y="2924294"/>
              <a:ext cx="9412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892" y="4039999"/>
              <a:ext cx="2146949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19" y="4103703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5945" y="4236241"/>
              <a:ext cx="132319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679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88" y="259686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3" y="3479599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265" y="4852050"/>
              <a:ext cx="951955" cy="66346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19" y="4701552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20" y="1720605"/>
              <a:ext cx="1504292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68" y="2800274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3093" y="3060005"/>
              <a:ext cx="108297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91064" y="5052893"/>
              <a:ext cx="63993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807" y="43922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5" y="4749999"/>
              <a:ext cx="1624447" cy="1133368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2" y="4229553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276" y="4381317"/>
              <a:ext cx="78564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091" y="4404554"/>
              <a:ext cx="1099843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269" y="4598157"/>
              <a:ext cx="144330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633" y="4628131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60" y="4862716"/>
              <a:ext cx="1653837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9520" y="5141806"/>
              <a:ext cx="1244436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2" y="4896878"/>
              <a:ext cx="1118950" cy="1062629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7426" y="5211239"/>
              <a:ext cx="91363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27" y="5341036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3856" y="2037437"/>
              <a:ext cx="118930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48" y="3640451"/>
              <a:ext cx="1353961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022" y="3896941"/>
              <a:ext cx="783680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29" y="4091297"/>
              <a:ext cx="1340633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719" y="4302541"/>
              <a:ext cx="787618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21" y="3024069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24" y="2663080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19942" y="2599817"/>
              <a:ext cx="73445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882" y="4788481"/>
              <a:ext cx="1551607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18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507" tIns="38759" rIns="77507" bIns="3875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pitchFamily="34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2744" y="1455570"/>
              <a:ext cx="83290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926" y="4904693"/>
              <a:ext cx="1096759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5484" y="3383707"/>
              <a:ext cx="135667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0066" y="5772834"/>
              <a:ext cx="9845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807" y="1808901"/>
              <a:ext cx="958925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3090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5826" y="3506945"/>
              <a:ext cx="170519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Большие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423" y="2368154"/>
              <a:ext cx="102784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2863" y="2776093"/>
              <a:ext cx="182727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337" y="3081073"/>
              <a:ext cx="1398021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701" y="3826743"/>
              <a:ext cx="1088882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609" y="2285479"/>
              <a:ext cx="118733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7259" y="3865330"/>
              <a:ext cx="1207025" cy="24195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4203" y="3918004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6878" y="4440600"/>
              <a:ext cx="108691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1401" y="4806415"/>
              <a:ext cx="1084943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355" y="5140254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365" y="4527177"/>
              <a:ext cx="1084944" cy="120977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Аксубаево</a:t>
              </a:r>
            </a:p>
          </p:txBody>
        </p:sp>
      </p:grpSp>
      <p:sp>
        <p:nvSpPr>
          <p:cNvPr id="14340" name="Заголовок 1"/>
          <p:cNvSpPr txBox="1">
            <a:spLocks/>
          </p:cNvSpPr>
          <p:nvPr/>
        </p:nvSpPr>
        <p:spPr bwMode="auto">
          <a:xfrm>
            <a:off x="-11113" y="1594"/>
            <a:ext cx="12201526" cy="596900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61568" tIns="30788" rIns="61568" bIns="30788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buNone/>
              <a:defRPr sz="1400">
                <a:solidFill>
                  <a:prstClr val="white"/>
                </a:solidFill>
                <a:cs typeface="Times New Roman" panose="02020603050405020304" pitchFamily="18" charset="0"/>
              </a:defRPr>
            </a:lvl1pPr>
            <a:lvl2pPr marL="383991"/>
            <a:lvl3pPr marL="767980"/>
            <a:lvl4pPr marL="1151971"/>
            <a:lvl5pPr marL="1535954"/>
            <a:lvl6pPr marL="1919950" defTabSz="767980"/>
            <a:lvl7pPr marL="2303935" defTabSz="767980"/>
            <a:lvl8pPr marL="2687920" defTabSz="767980"/>
            <a:lvl9pPr marL="3071910" defTabSz="767980"/>
          </a:lstStyle>
          <a:p>
            <a:r>
              <a:rPr lang="ru-RU" altLang="ru-RU" dirty="0"/>
              <a:t>МОДЕЛЬ РАЗВИТИЯ ОБСТАНОВКИ</a:t>
            </a:r>
          </a:p>
          <a:p>
            <a:r>
              <a:rPr lang="ru-RU" altLang="ru-RU" dirty="0"/>
              <a:t>(ПРОГНОСТИЧЕСКАЯ КАРТА ПРЕДУПРЕЖДЕНИЙ) </a:t>
            </a:r>
            <a:endParaRPr lang="ru-RU" dirty="0"/>
          </a:p>
        </p:txBody>
      </p:sp>
      <p:grpSp>
        <p:nvGrpSpPr>
          <p:cNvPr id="14341" name="Группа 234"/>
          <p:cNvGrpSpPr>
            <a:grpSpLocks/>
          </p:cNvGrpSpPr>
          <p:nvPr/>
        </p:nvGrpSpPr>
        <p:grpSpPr bwMode="auto">
          <a:xfrm>
            <a:off x="9867900" y="4312022"/>
            <a:ext cx="2273300" cy="2395178"/>
            <a:chOff x="793779" y="8202794"/>
            <a:chExt cx="4921221" cy="1392433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793779" y="8231073"/>
              <a:ext cx="4921221" cy="136415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61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1992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4342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33" y="4755260"/>
            <a:ext cx="2212975" cy="19503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4343" name="Группа 101"/>
          <p:cNvGrpSpPr>
            <a:grpSpLocks/>
          </p:cNvGrpSpPr>
          <p:nvPr/>
        </p:nvGrpSpPr>
        <p:grpSpPr bwMode="auto">
          <a:xfrm>
            <a:off x="9867939" y="789023"/>
            <a:ext cx="2263775" cy="2166938"/>
            <a:chOff x="517062" y="7636898"/>
            <a:chExt cx="5186018" cy="2066682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4359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694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7" name="Прямоугольник 126"/>
          <p:cNvSpPr>
            <a:spLocks noChangeAspect="1"/>
          </p:cNvSpPr>
          <p:nvPr/>
        </p:nvSpPr>
        <p:spPr>
          <a:xfrm>
            <a:off x="9980626" y="1704980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Прямоугольник 127"/>
          <p:cNvSpPr/>
          <p:nvPr/>
        </p:nvSpPr>
        <p:spPr>
          <a:xfrm>
            <a:off x="10361617" y="1685927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33" name="Прямоугольник 132"/>
          <p:cNvSpPr>
            <a:spLocks noChangeAspect="1"/>
          </p:cNvSpPr>
          <p:nvPr/>
        </p:nvSpPr>
        <p:spPr>
          <a:xfrm>
            <a:off x="9986975" y="2527308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10367967" y="2516208"/>
            <a:ext cx="1695450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35" name="Прямоугольник 134"/>
          <p:cNvSpPr>
            <a:spLocks noChangeAspect="1"/>
          </p:cNvSpPr>
          <p:nvPr/>
        </p:nvSpPr>
        <p:spPr>
          <a:xfrm>
            <a:off x="9980626" y="1206531"/>
            <a:ext cx="292101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29" tIns="38224" rIns="76429" bIns="3822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6" name="Прямоугольник 135"/>
          <p:cNvSpPr/>
          <p:nvPr/>
        </p:nvSpPr>
        <p:spPr>
          <a:xfrm>
            <a:off x="10361617" y="1220794"/>
            <a:ext cx="1757362" cy="415498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46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90182" y="2165356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11" tIns="38214" rIns="76411" bIns="382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4810" y="2143148"/>
            <a:ext cx="1776413" cy="276999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2" name="Прямоугольник 111"/>
          <p:cNvSpPr/>
          <p:nvPr/>
        </p:nvSpPr>
        <p:spPr bwMode="auto">
          <a:xfrm>
            <a:off x="7686474" y="1510572"/>
            <a:ext cx="709899" cy="107722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7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pitchFamily="34" charset="0"/>
              </a:rPr>
              <a:t>Агрызский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1559781" y="2566389"/>
            <a:ext cx="3038475" cy="1309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+3…+6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+5…+8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62" name="Прямая соединительная линия 161"/>
          <p:cNvCxnSpPr/>
          <p:nvPr/>
        </p:nvCxnSpPr>
        <p:spPr>
          <a:xfrm>
            <a:off x="1553400" y="3277394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67" name="Прямоугольник 166"/>
          <p:cNvSpPr/>
          <p:nvPr/>
        </p:nvSpPr>
        <p:spPr>
          <a:xfrm>
            <a:off x="3829083" y="4157659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+2…+5 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+4…+7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79" name="Прямая соединительная линия 178"/>
          <p:cNvCxnSpPr/>
          <p:nvPr/>
        </p:nvCxnSpPr>
        <p:spPr>
          <a:xfrm>
            <a:off x="3843374" y="4786327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83" name="Прямоугольник 182"/>
          <p:cNvSpPr/>
          <p:nvPr/>
        </p:nvSpPr>
        <p:spPr>
          <a:xfrm>
            <a:off x="5899178" y="2557464"/>
            <a:ext cx="3033712" cy="1290637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57" tIns="38390" rIns="76757" bIns="38390" anchor="ctr"/>
          <a:lstStyle/>
          <a:p>
            <a:pPr algn="ctr">
              <a:defRPr/>
            </a:pPr>
            <a:r>
              <a:rPr lang="ru-RU" sz="3200" b="1" dirty="0" smtClean="0">
                <a:solidFill>
                  <a:srgbClr val="002060"/>
                </a:solidFill>
              </a:rPr>
              <a:t>+1…+4</a:t>
            </a:r>
            <a:endParaRPr lang="ru-RU" sz="3200" b="1" dirty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200" b="1" dirty="0" smtClean="0">
                <a:solidFill>
                  <a:srgbClr val="FF0000"/>
                </a:solidFill>
              </a:rPr>
              <a:t>+3…+6</a:t>
            </a:r>
            <a:endParaRPr lang="ru-RU" sz="3200" b="1" dirty="0">
              <a:solidFill>
                <a:srgbClr val="FF0000"/>
              </a:solidFill>
            </a:endParaRPr>
          </a:p>
        </p:txBody>
      </p:sp>
      <p:cxnSp>
        <p:nvCxnSpPr>
          <p:cNvPr id="195" name="Прямая соединительная линия 194"/>
          <p:cNvCxnSpPr/>
          <p:nvPr/>
        </p:nvCxnSpPr>
        <p:spPr>
          <a:xfrm>
            <a:off x="5896889" y="3277399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4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941800"/>
            <a:ext cx="305830" cy="278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5" name="Прямоугольник 109"/>
          <p:cNvSpPr>
            <a:spLocks noChangeArrowheads="1"/>
          </p:cNvSpPr>
          <p:nvPr/>
        </p:nvSpPr>
        <p:spPr bwMode="auto">
          <a:xfrm>
            <a:off x="5714205" y="960804"/>
            <a:ext cx="3809216" cy="28918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705" tIns="28866" rIns="57705" bIns="28866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Times New Roman" pitchFamily="18" charset="0"/>
              </a:rPr>
              <a:t>Местами туман</a:t>
            </a:r>
          </a:p>
        </p:txBody>
      </p:sp>
      <p:pic>
        <p:nvPicPr>
          <p:cNvPr id="116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92789" y="1330772"/>
            <a:ext cx="305830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7" name="Прямоугольник 109"/>
          <p:cNvSpPr>
            <a:spLocks noChangeArrowheads="1"/>
          </p:cNvSpPr>
          <p:nvPr/>
        </p:nvSpPr>
        <p:spPr bwMode="auto">
          <a:xfrm>
            <a:off x="5714205" y="1311720"/>
            <a:ext cx="3810001" cy="289274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  <a:cs typeface="Arial" pitchFamily="34" charset="0"/>
              </a:rPr>
              <a:t>Сильный ветер порывами до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15 </a:t>
            </a:r>
            <a:r>
              <a:rPr lang="ru-RU" sz="1500" b="1" dirty="0" smtClean="0">
                <a:solidFill>
                  <a:srgbClr val="000000"/>
                </a:solidFill>
                <a:cs typeface="Arial" pitchFamily="34" charset="0"/>
              </a:rPr>
              <a:t>м/с</a:t>
            </a:r>
            <a:endParaRPr lang="ru-RU" sz="1500" b="1" dirty="0">
              <a:solidFill>
                <a:srgbClr val="000000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9423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7027" y="605122"/>
            <a:ext cx="12311799" cy="62637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5" name="Text Box 2"/>
          <p:cNvSpPr txBox="1">
            <a:spLocks noChangeArrowheads="1"/>
          </p:cNvSpPr>
          <p:nvPr/>
        </p:nvSpPr>
        <p:spPr bwMode="auto">
          <a:xfrm>
            <a:off x="2" y="14"/>
            <a:ext cx="12190411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</a:t>
            </a:r>
            <a:r>
              <a:rPr lang="ru-RU" sz="1400" dirty="0" smtClean="0"/>
              <a:t>ПОРЫВАМ </a:t>
            </a:r>
            <a:r>
              <a:rPr lang="ru-RU" sz="1400" dirty="0"/>
              <a:t>ВЕТРА 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НА ТЕРРИТОРИИ </a:t>
            </a:r>
            <a:r>
              <a:rPr lang="ru-RU" sz="1400" dirty="0" smtClean="0"/>
              <a:t> РЕСПУБЛИКИ </a:t>
            </a:r>
            <a:r>
              <a:rPr lang="ru-RU" sz="1400" dirty="0"/>
              <a:t>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(РИСК НАРУШЕНИЯ ЭЛЕКТРОСНАБЖЕНИЯ </a:t>
            </a:r>
            <a:r>
              <a:rPr lang="ru-RU" sz="1400" dirty="0" smtClean="0"/>
              <a:t>НА </a:t>
            </a:r>
            <a:r>
              <a:rPr lang="ru-RU" sz="1400" dirty="0"/>
              <a:t>11.11.2022</a:t>
            </a:r>
            <a:r>
              <a:rPr lang="ru-RU" sz="1400" dirty="0" smtClean="0"/>
              <a:t>)</a:t>
            </a:r>
            <a:endParaRPr lang="ru-RU" sz="1400" dirty="0"/>
          </a:p>
        </p:txBody>
      </p:sp>
      <p:sp>
        <p:nvSpPr>
          <p:cNvPr id="49" name="Text Box 97"/>
          <p:cNvSpPr txBox="1">
            <a:spLocks noChangeArrowheads="1"/>
          </p:cNvSpPr>
          <p:nvPr/>
        </p:nvSpPr>
        <p:spPr bwMode="auto">
          <a:xfrm>
            <a:off x="9266363" y="6092395"/>
            <a:ext cx="1392036" cy="2061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2" tIns="63992" rIns="127982" bIns="63992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ru-RU" altLang="ru-RU" sz="500" b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grpSp>
        <p:nvGrpSpPr>
          <p:cNvPr id="50" name="Группа 49"/>
          <p:cNvGrpSpPr/>
          <p:nvPr/>
        </p:nvGrpSpPr>
        <p:grpSpPr>
          <a:xfrm>
            <a:off x="10052207" y="3685041"/>
            <a:ext cx="2479378" cy="3142388"/>
            <a:chOff x="9401427" y="1559478"/>
            <a:chExt cx="2977611" cy="5277409"/>
          </a:xfrm>
        </p:grpSpPr>
        <p:grpSp>
          <p:nvGrpSpPr>
            <p:cNvPr id="55" name="Группа 1145"/>
            <p:cNvGrpSpPr/>
            <p:nvPr/>
          </p:nvGrpSpPr>
          <p:grpSpPr>
            <a:xfrm>
              <a:off x="9401427" y="1559478"/>
              <a:ext cx="2977611" cy="5277409"/>
              <a:chOff x="6759625" y="3727167"/>
              <a:chExt cx="2425033" cy="3127073"/>
            </a:xfrm>
          </p:grpSpPr>
          <p:sp>
            <p:nvSpPr>
              <p:cNvPr id="60" name="Rectangle 93"/>
              <p:cNvSpPr>
                <a:spLocks noChangeArrowheads="1"/>
              </p:cNvSpPr>
              <p:nvPr/>
            </p:nvSpPr>
            <p:spPr bwMode="auto">
              <a:xfrm>
                <a:off x="6759625" y="3767481"/>
                <a:ext cx="2134158" cy="307269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800" dirty="0">
                  <a:solidFill>
                    <a:srgbClr val="000000"/>
                  </a:solidFill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Text Box 97"/>
              <p:cNvSpPr txBox="1">
                <a:spLocks noChangeArrowheads="1"/>
              </p:cNvSpPr>
              <p:nvPr/>
            </p:nvSpPr>
            <p:spPr bwMode="auto">
              <a:xfrm>
                <a:off x="7219828" y="5833823"/>
                <a:ext cx="1833906" cy="2511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прогноз нарушения </a:t>
                </a:r>
                <a:r>
                  <a:rPr lang="ru-RU" altLang="ru-RU" sz="800" b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ЛЭП </a:t>
                </a:r>
                <a:r>
                  <a:rPr lang="ru-RU" altLang="ru-RU" sz="800" b="0" kern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(УГМС)</a:t>
                </a:r>
                <a:endPara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2" name="Text Box 97"/>
              <p:cNvSpPr txBox="1">
                <a:spLocks noChangeArrowheads="1"/>
              </p:cNvSpPr>
              <p:nvPr/>
            </p:nvSpPr>
            <p:spPr bwMode="auto">
              <a:xfrm>
                <a:off x="6768164" y="3727167"/>
                <a:ext cx="2112544" cy="281746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1000" b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63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511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sp>
            <p:nvSpPr>
              <p:cNvPr id="64" name="TextBox 10"/>
              <p:cNvSpPr txBox="1"/>
              <p:nvPr/>
            </p:nvSpPr>
            <p:spPr>
              <a:xfrm>
                <a:off x="6870958" y="6637476"/>
                <a:ext cx="591514" cy="199080"/>
              </a:xfrm>
              <a:prstGeom prst="rect">
                <a:avLst/>
              </a:prstGeom>
              <a:solidFill>
                <a:schemeClr val="bg1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700" b="1"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lvl1pPr>
              </a:lstStyle>
              <a:p>
                <a:pPr algn="l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dirty="0" smtClean="0">
                    <a:solidFill>
                      <a:prstClr val="black"/>
                    </a:solidFill>
                  </a:rPr>
                  <a:t>Казань</a:t>
                </a:r>
                <a:endParaRPr lang="ru-RU" dirty="0">
                  <a:solidFill>
                    <a:prstClr val="black"/>
                  </a:solidFill>
                </a:endParaRPr>
              </a:p>
            </p:txBody>
          </p:sp>
          <p:sp>
            <p:nvSpPr>
              <p:cNvPr id="65" name="Полилиния 64"/>
              <p:cNvSpPr/>
              <p:nvPr/>
            </p:nvSpPr>
            <p:spPr>
              <a:xfrm>
                <a:off x="6912811" y="5879323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rgbClr val="FF0000">
                  <a:alpha val="40000"/>
                </a:srgbClr>
              </a:solidFill>
              <a:ln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8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66" name="Прямоугольник 65"/>
              <p:cNvSpPr/>
              <p:nvPr/>
            </p:nvSpPr>
            <p:spPr>
              <a:xfrm>
                <a:off x="6821544" y="6110531"/>
                <a:ext cx="527227" cy="138165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800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321/20</a:t>
                </a:r>
              </a:p>
            </p:txBody>
          </p:sp>
          <p:sp>
            <p:nvSpPr>
              <p:cNvPr id="67" name="Text Box 97"/>
              <p:cNvSpPr txBox="1">
                <a:spLocks noChangeArrowheads="1"/>
              </p:cNvSpPr>
              <p:nvPr/>
            </p:nvSpPr>
            <p:spPr bwMode="auto">
              <a:xfrm>
                <a:off x="7324161" y="6603121"/>
                <a:ext cx="1831079" cy="2511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68" name="Text Box 97"/>
              <p:cNvSpPr txBox="1">
                <a:spLocks noChangeArrowheads="1"/>
              </p:cNvSpPr>
              <p:nvPr/>
            </p:nvSpPr>
            <p:spPr bwMode="auto">
              <a:xfrm>
                <a:off x="7517096" y="4656852"/>
                <a:ext cx="1376687" cy="37362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sp>
            <p:nvSpPr>
              <p:cNvPr id="69" name="Text Box 97"/>
              <p:cNvSpPr txBox="1">
                <a:spLocks noChangeArrowheads="1"/>
              </p:cNvSpPr>
              <p:nvPr/>
            </p:nvSpPr>
            <p:spPr bwMode="auto">
              <a:xfrm>
                <a:off x="7286006" y="6092782"/>
                <a:ext cx="1898652" cy="2511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lIns="127985" tIns="63994" rIns="127985" bIns="63994">
                <a:spAutoFit/>
              </a:bodyPr>
              <a:lstStyle>
                <a:lvl1pPr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1pPr>
                <a:lvl2pPr marL="742950" indent="-28575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2pPr>
                <a:lvl3pPr marL="11430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3pPr>
                <a:lvl4pPr marL="16002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4pPr>
                <a:lvl5pPr marL="2057400" indent="-228600" defTabSz="1279525"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100">
                    <a:solidFill>
                      <a:schemeClr val="tx1"/>
                    </a:solidFill>
                    <a:latin typeface="Arial" charset="0"/>
                    <a:cs typeface="Arial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kern="0" dirty="0">
                    <a:solidFill>
                      <a:srgbClr val="000000"/>
                    </a:solidFill>
                    <a:latin typeface="Times New Roman" pitchFamily="18" charset="0"/>
                  </a:rPr>
                  <a:t>- </a:t>
                </a:r>
                <a:r>
                  <a:rPr lang="ru-RU" altLang="ru-RU" sz="800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</a:rPr>
                  <a:t>протяженность ЛЭП/ТП (шт.)</a:t>
                </a:r>
              </a:p>
            </p:txBody>
          </p:sp>
          <p:sp>
            <p:nvSpPr>
              <p:cNvPr id="70" name="Text Box 97"/>
              <p:cNvSpPr txBox="1">
                <a:spLocks noChangeArrowheads="1"/>
              </p:cNvSpPr>
              <p:nvPr/>
            </p:nvSpPr>
            <p:spPr bwMode="auto">
              <a:xfrm>
                <a:off x="6759625" y="4082318"/>
                <a:ext cx="1527687" cy="251119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anose="020B0604020202020204" pitchFamily="34" charset="0"/>
                  </a:rPr>
                  <a:t> </a:t>
                </a:r>
                <a:r>
                  <a:rPr lang="ru-RU" altLang="ru-RU" sz="800" b="0" dirty="0" smtClean="0">
                    <a:solidFill>
                      <a:srgbClr val="000000"/>
                    </a:solidFill>
                    <a:cs typeface="Arial" panose="020B0604020202020204" pitchFamily="34" charset="0"/>
                  </a:rPr>
                  <a:t>порывы ветра, м/с</a:t>
                </a:r>
                <a:endPara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6" name="Скругленный прямоугольник 55"/>
            <p:cNvSpPr/>
            <p:nvPr/>
          </p:nvSpPr>
          <p:spPr>
            <a:xfrm>
              <a:off x="9661923" y="6214698"/>
              <a:ext cx="282820" cy="225201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defTabSz="912321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60%</a:t>
              </a:r>
            </a:p>
          </p:txBody>
        </p:sp>
        <p:sp>
          <p:nvSpPr>
            <p:cNvPr id="57" name="Text Box 97"/>
            <p:cNvSpPr txBox="1">
              <a:spLocks noChangeArrowheads="1"/>
            </p:cNvSpPr>
            <p:nvPr/>
          </p:nvSpPr>
          <p:spPr bwMode="auto">
            <a:xfrm>
              <a:off x="10048498" y="6121729"/>
              <a:ext cx="2046139" cy="34276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80200" tIns="40101" rIns="80200" bIns="40101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defTabSz="95547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 - износ электроэнергетических систем </a:t>
              </a:r>
            </a:p>
          </p:txBody>
        </p:sp>
        <p:sp>
          <p:nvSpPr>
            <p:cNvPr id="58" name="Прямоугольник 57"/>
            <p:cNvSpPr/>
            <p:nvPr/>
          </p:nvSpPr>
          <p:spPr>
            <a:xfrm>
              <a:off x="9477456" y="5946998"/>
              <a:ext cx="658385" cy="197832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solidFill>
                <a:sysClr val="windowText" lastClr="000000"/>
              </a:solidFill>
              <a:prstDash val="solid"/>
              <a:miter lim="800000"/>
            </a:ln>
            <a:effectLst/>
          </p:spPr>
          <p:txBody>
            <a:bodyPr lIns="68571" tIns="34286" rIns="68571" bIns="34286" anchor="ctr"/>
            <a:lstStyle/>
            <a:p>
              <a:pPr algn="ctr" defTabSz="912321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kern="0" dirty="0">
                  <a:solidFill>
                    <a:prstClr val="black"/>
                  </a:solidFill>
                  <a:latin typeface="Calibri"/>
                  <a:cs typeface="Times New Roman" panose="02020603050405020304" pitchFamily="18" charset="0"/>
                </a:rPr>
                <a:t>19/330</a:t>
              </a:r>
            </a:p>
          </p:txBody>
        </p:sp>
        <p:sp>
          <p:nvSpPr>
            <p:cNvPr id="59" name="Text Box 97"/>
            <p:cNvSpPr txBox="1">
              <a:spLocks noChangeArrowheads="1"/>
            </p:cNvSpPr>
            <p:nvPr/>
          </p:nvSpPr>
          <p:spPr bwMode="auto">
            <a:xfrm>
              <a:off x="10063857" y="5864932"/>
              <a:ext cx="1941971" cy="42378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73" tIns="63988" rIns="127973" bIns="63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кол-во домов /населения</a:t>
              </a:r>
            </a:p>
          </p:txBody>
        </p:sp>
      </p:grpSp>
      <p:sp>
        <p:nvSpPr>
          <p:cNvPr id="51" name="Text Box 97"/>
          <p:cNvSpPr txBox="1">
            <a:spLocks noChangeArrowheads="1"/>
          </p:cNvSpPr>
          <p:nvPr/>
        </p:nvSpPr>
        <p:spPr bwMode="auto">
          <a:xfrm>
            <a:off x="10496909" y="5239709"/>
            <a:ext cx="143509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количество осадков (УГМС), мм</a:t>
            </a:r>
          </a:p>
        </p:txBody>
      </p:sp>
      <p:sp>
        <p:nvSpPr>
          <p:cNvPr id="52" name="TextBox 23"/>
          <p:cNvSpPr txBox="1"/>
          <p:nvPr/>
        </p:nvSpPr>
        <p:spPr>
          <a:xfrm>
            <a:off x="10133806" y="5266076"/>
            <a:ext cx="365788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  <a:cs typeface="+mn-cs"/>
              </a:rPr>
              <a:t>20</a:t>
            </a:r>
          </a:p>
        </p:txBody>
      </p:sp>
      <p:sp>
        <p:nvSpPr>
          <p:cNvPr id="53" name="TextBox 23"/>
          <p:cNvSpPr txBox="1"/>
          <p:nvPr/>
        </p:nvSpPr>
        <p:spPr>
          <a:xfrm>
            <a:off x="10144848" y="5516799"/>
            <a:ext cx="354746" cy="24622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912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  <a:latin typeface="Calibri"/>
                <a:cs typeface="+mn-cs"/>
              </a:rPr>
              <a:t>3</a:t>
            </a:r>
          </a:p>
        </p:txBody>
      </p:sp>
      <p:sp>
        <p:nvSpPr>
          <p:cNvPr id="54" name="Text Box 97"/>
          <p:cNvSpPr txBox="1">
            <a:spLocks noChangeArrowheads="1"/>
          </p:cNvSpPr>
          <p:nvPr/>
        </p:nvSpPr>
        <p:spPr bwMode="auto">
          <a:xfrm>
            <a:off x="10534335" y="5505591"/>
            <a:ext cx="1397668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>
                <a:solidFill>
                  <a:srgbClr val="000000"/>
                </a:solidFill>
                <a:cs typeface="Arial" panose="020B0604020202020204" pitchFamily="34" charset="0"/>
              </a:rPr>
              <a:t>- порывы ветра (УГМС), м/с</a:t>
            </a:r>
          </a:p>
        </p:txBody>
      </p:sp>
      <p:pic>
        <p:nvPicPr>
          <p:cNvPr id="47" name="Рисунок 4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060937" y="4257845"/>
            <a:ext cx="765715" cy="1008231"/>
          </a:xfrm>
          <a:prstGeom prst="rect">
            <a:avLst/>
          </a:prstGeom>
        </p:spPr>
      </p:pic>
      <p:pic>
        <p:nvPicPr>
          <p:cNvPr id="48" name="Рисунок 4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951310" y="3900686"/>
            <a:ext cx="2239103" cy="153161"/>
          </a:xfrm>
          <a:prstGeom prst="rect">
            <a:avLst/>
          </a:prstGeom>
        </p:spPr>
      </p:pic>
      <p:sp>
        <p:nvSpPr>
          <p:cNvPr id="44" name="TextBox 10"/>
          <p:cNvSpPr txBox="1"/>
          <p:nvPr/>
        </p:nvSpPr>
        <p:spPr>
          <a:xfrm>
            <a:off x="3555021" y="3739082"/>
            <a:ext cx="1422215" cy="21864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65" tIns="39684" rIns="79365" bIns="39684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Чистопольский р-н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45" name="TextBox 23"/>
          <p:cNvSpPr txBox="1"/>
          <p:nvPr/>
        </p:nvSpPr>
        <p:spPr>
          <a:xfrm>
            <a:off x="3741302" y="3897847"/>
            <a:ext cx="476735" cy="24535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0,1</a:t>
            </a:r>
            <a:endParaRPr lang="ru-RU" dirty="0">
              <a:latin typeface="Calibri"/>
            </a:endParaRPr>
          </a:p>
        </p:txBody>
      </p:sp>
      <p:sp>
        <p:nvSpPr>
          <p:cNvPr id="71" name="TextBox 23"/>
          <p:cNvSpPr txBox="1"/>
          <p:nvPr/>
        </p:nvSpPr>
        <p:spPr>
          <a:xfrm>
            <a:off x="4164094" y="3902590"/>
            <a:ext cx="656135" cy="24535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</a:rPr>
              <a:t>15</a:t>
            </a:r>
            <a:endParaRPr lang="ru-RU" sz="9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2" name="Скругленный прямоугольник 71"/>
          <p:cNvSpPr/>
          <p:nvPr/>
        </p:nvSpPr>
        <p:spPr>
          <a:xfrm>
            <a:off x="4641297" y="4111709"/>
            <a:ext cx="342733" cy="1485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4" name="Прямоугольник 73"/>
          <p:cNvSpPr/>
          <p:nvPr/>
        </p:nvSpPr>
        <p:spPr bwMode="auto">
          <a:xfrm>
            <a:off x="3740450" y="4116917"/>
            <a:ext cx="883988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91" tIns="4169" rIns="74991" bIns="4169" anchor="ctr">
            <a:spAutoFit/>
          </a:bodyPr>
          <a:lstStyle/>
          <a:p>
            <a:pPr algn="ctr" defTabSz="105820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1141/241</a:t>
            </a:r>
          </a:p>
        </p:txBody>
      </p:sp>
      <p:sp>
        <p:nvSpPr>
          <p:cNvPr id="75" name="Прямоугольник 74"/>
          <p:cNvSpPr/>
          <p:nvPr/>
        </p:nvSpPr>
        <p:spPr bwMode="auto">
          <a:xfrm>
            <a:off x="3740450" y="4281508"/>
            <a:ext cx="1236084" cy="165818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64" tIns="62983" rIns="125964" bIns="62983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17160/73766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8" name="Скругленный прямоугольник 87"/>
          <p:cNvSpPr/>
          <p:nvPr/>
        </p:nvSpPr>
        <p:spPr>
          <a:xfrm>
            <a:off x="3226684" y="2786461"/>
            <a:ext cx="382062" cy="21755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9" name="TextBox 23"/>
          <p:cNvSpPr txBox="1"/>
          <p:nvPr/>
        </p:nvSpPr>
        <p:spPr bwMode="auto">
          <a:xfrm>
            <a:off x="2488110" y="2601466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Calibri"/>
                <a:cs typeface="Arial" pitchFamily="34" charset="0"/>
              </a:rPr>
              <a:t>0,1</a:t>
            </a:r>
            <a:endParaRPr lang="ru-RU" dirty="0">
              <a:latin typeface="Calibri"/>
            </a:endParaRPr>
          </a:p>
        </p:txBody>
      </p:sp>
      <p:sp>
        <p:nvSpPr>
          <p:cNvPr id="90" name="TextBox 23"/>
          <p:cNvSpPr txBox="1"/>
          <p:nvPr/>
        </p:nvSpPr>
        <p:spPr bwMode="auto">
          <a:xfrm>
            <a:off x="2822381" y="2589198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</a:t>
            </a:r>
            <a:endParaRPr lang="ru-RU" dirty="0">
              <a:latin typeface="Calibri"/>
            </a:endParaRPr>
          </a:p>
        </p:txBody>
      </p:sp>
      <p:sp>
        <p:nvSpPr>
          <p:cNvPr id="91" name="TextBox 10"/>
          <p:cNvSpPr txBox="1"/>
          <p:nvPr/>
        </p:nvSpPr>
        <p:spPr>
          <a:xfrm>
            <a:off x="2132806" y="2448445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Лаишевский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92" name="Прямоугольник 91"/>
          <p:cNvSpPr/>
          <p:nvPr/>
        </p:nvSpPr>
        <p:spPr bwMode="auto">
          <a:xfrm>
            <a:off x="2417610" y="2993402"/>
            <a:ext cx="1153679" cy="155207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16786/55530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3" name="Прямоугольник 92"/>
          <p:cNvSpPr/>
          <p:nvPr/>
        </p:nvSpPr>
        <p:spPr bwMode="auto">
          <a:xfrm>
            <a:off x="2455067" y="2803608"/>
            <a:ext cx="736033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6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609,011/26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68336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26136"/>
            <a:ext cx="12190413" cy="624962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89" name="Text Box 2"/>
          <p:cNvSpPr txBox="1">
            <a:spLocks noChangeArrowheads="1"/>
          </p:cNvSpPr>
          <p:nvPr/>
        </p:nvSpPr>
        <p:spPr bwMode="auto">
          <a:xfrm>
            <a:off x="0" y="-7955"/>
            <a:ext cx="12190413" cy="634091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4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Aft>
                <a:spcPts val="0"/>
              </a:spcAft>
            </a:pPr>
            <a:r>
              <a:rPr lang="ru-RU" dirty="0"/>
              <a:t>ИНФОРМАЦИОННЫЕ МАТЕРИАЛЫ ПО </a:t>
            </a:r>
            <a:r>
              <a:rPr lang="ru-RU" dirty="0" smtClean="0"/>
              <a:t>ПОРЫВАМ </a:t>
            </a:r>
            <a:r>
              <a:rPr lang="ru-RU" dirty="0"/>
              <a:t>ВЕТРА</a:t>
            </a:r>
          </a:p>
          <a:p>
            <a:pPr fontAlgn="auto">
              <a:spcAft>
                <a:spcPts val="0"/>
              </a:spcAft>
            </a:pPr>
            <a:r>
              <a:rPr lang="ru-RU" dirty="0"/>
              <a:t>НА ТЕРРИТОРИИ  </a:t>
            </a:r>
            <a:r>
              <a:rPr lang="ru-RU" dirty="0" smtClean="0"/>
              <a:t>ЛАИШЕВСКОГО РАЙОНА</a:t>
            </a:r>
            <a:endParaRPr lang="ru-RU" dirty="0"/>
          </a:p>
          <a:p>
            <a:pPr fontAlgn="auto">
              <a:spcAft>
                <a:spcPts val="0"/>
              </a:spcAft>
            </a:pPr>
            <a:r>
              <a:rPr lang="ru-RU" dirty="0"/>
              <a:t>(РИСК НАРУШЕНИЯ ЭЛЕКТРОСНАБЖЕНИЯ НА 11.11.2022</a:t>
            </a:r>
            <a:r>
              <a:rPr lang="ru-RU" dirty="0" smtClean="0"/>
              <a:t>)</a:t>
            </a:r>
            <a:endParaRPr lang="ru-RU" dirty="0"/>
          </a:p>
        </p:txBody>
      </p:sp>
      <p:pic>
        <p:nvPicPr>
          <p:cNvPr id="15365" name="Объект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029"/>
          <a:stretch>
            <a:fillRect/>
          </a:stretch>
        </p:blipFill>
        <p:spPr bwMode="auto">
          <a:xfrm>
            <a:off x="114246" y="27859"/>
            <a:ext cx="739777" cy="5770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" name="Группа 47"/>
          <p:cNvGrpSpPr/>
          <p:nvPr/>
        </p:nvGrpSpPr>
        <p:grpSpPr>
          <a:xfrm>
            <a:off x="9137146" y="3215454"/>
            <a:ext cx="3508606" cy="3636757"/>
            <a:chOff x="7765298" y="3847974"/>
            <a:chExt cx="2974022" cy="4352155"/>
          </a:xfrm>
        </p:grpSpPr>
        <p:sp>
          <p:nvSpPr>
            <p:cNvPr id="49" name="Text Box 97"/>
            <p:cNvSpPr txBox="1">
              <a:spLocks noChangeArrowheads="1"/>
            </p:cNvSpPr>
            <p:nvPr/>
          </p:nvSpPr>
          <p:spPr bwMode="auto">
            <a:xfrm>
              <a:off x="7955723" y="7320504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grpSp>
          <p:nvGrpSpPr>
            <p:cNvPr id="50" name="Группа 49"/>
            <p:cNvGrpSpPr/>
            <p:nvPr/>
          </p:nvGrpSpPr>
          <p:grpSpPr>
            <a:xfrm>
              <a:off x="7765298" y="3847974"/>
              <a:ext cx="2974022" cy="4352155"/>
              <a:chOff x="9401426" y="729221"/>
              <a:chExt cx="3026396" cy="6107666"/>
            </a:xfrm>
          </p:grpSpPr>
          <p:grpSp>
            <p:nvGrpSpPr>
              <p:cNvPr id="68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73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7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  <a:cs typeface="Arial" pitchFamily="34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7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76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Прямоугольник 76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7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itchFamily="34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7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itchFamily="34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8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69" name="Скругленный прямоугольник 68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70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itchFamily="34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71" name="Прямоугольник 70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72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6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itchFamily="34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51" name="Text Box 97"/>
            <p:cNvSpPr txBox="1">
              <a:spLocks noChangeArrowheads="1"/>
            </p:cNvSpPr>
            <p:nvPr/>
          </p:nvSpPr>
          <p:spPr bwMode="auto">
            <a:xfrm>
              <a:off x="8386343" y="6706497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количество осадков (УГМС), мм</a:t>
              </a:r>
            </a:p>
          </p:txBody>
        </p:sp>
        <p:sp>
          <p:nvSpPr>
            <p:cNvPr id="52" name="TextBox 23"/>
            <p:cNvSpPr txBox="1"/>
            <p:nvPr/>
          </p:nvSpPr>
          <p:spPr>
            <a:xfrm>
              <a:off x="7957821" y="6738051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pitchFamily="34" charset="0"/>
                </a:rPr>
                <a:t>20</a:t>
              </a:r>
            </a:p>
          </p:txBody>
        </p:sp>
        <p:sp>
          <p:nvSpPr>
            <p:cNvPr id="53" name="TextBox 23"/>
            <p:cNvSpPr txBox="1"/>
            <p:nvPr/>
          </p:nvSpPr>
          <p:spPr>
            <a:xfrm>
              <a:off x="7970853" y="7038094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pitchFamily="34" charset="0"/>
                </a:rPr>
                <a:t>3</a:t>
              </a:r>
            </a:p>
          </p:txBody>
        </p:sp>
        <p:sp>
          <p:nvSpPr>
            <p:cNvPr id="54" name="Text Box 97"/>
            <p:cNvSpPr txBox="1">
              <a:spLocks noChangeArrowheads="1"/>
            </p:cNvSpPr>
            <p:nvPr/>
          </p:nvSpPr>
          <p:spPr bwMode="auto">
            <a:xfrm>
              <a:off x="8430513" y="7024680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порывы ветра (УГМС), м/с</a:t>
              </a:r>
            </a:p>
          </p:txBody>
        </p:sp>
        <p:pic>
          <p:nvPicPr>
            <p:cNvPr id="55" name="Рисунок 5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4525137"/>
              <a:ext cx="649048" cy="1206564"/>
            </a:xfrm>
            <a:prstGeom prst="rect">
              <a:avLst/>
            </a:prstGeom>
          </p:spPr>
        </p:pic>
        <p:sp>
          <p:nvSpPr>
            <p:cNvPr id="56" name="Text Box 286"/>
            <p:cNvSpPr txBox="1">
              <a:spLocks noChangeArrowheads="1"/>
            </p:cNvSpPr>
            <p:nvPr/>
          </p:nvSpPr>
          <p:spPr bwMode="auto">
            <a:xfrm>
              <a:off x="8091499" y="5900797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pitchFamily="34" charset="0"/>
              </a:endParaRPr>
            </a:p>
          </p:txBody>
        </p:sp>
        <p:sp>
          <p:nvSpPr>
            <p:cNvPr id="57" name="Text Box 97"/>
            <p:cNvSpPr txBox="1">
              <a:spLocks noChangeArrowheads="1"/>
            </p:cNvSpPr>
            <p:nvPr/>
          </p:nvSpPr>
          <p:spPr bwMode="auto">
            <a:xfrm>
              <a:off x="8364871" y="5930390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58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59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60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61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62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63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64" name="Text Box 97"/>
            <p:cNvSpPr txBox="1">
              <a:spLocks noChangeArrowheads="1"/>
            </p:cNvSpPr>
            <p:nvPr/>
          </p:nvSpPr>
          <p:spPr bwMode="auto">
            <a:xfrm>
              <a:off x="8438276" y="6355502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- больница</a:t>
              </a:r>
            </a:p>
          </p:txBody>
        </p:sp>
        <p:pic>
          <p:nvPicPr>
            <p:cNvPr id="65" name="Picture 2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BEBA8EAE-BF5A-486C-A8C5-ECC9F3942E4B}">
                  <a14:imgProps xmlns:a14="http://schemas.microsoft.com/office/drawing/2010/main">
                    <a14:imgLayer r:embed="rId7">
                      <a14:imgEffect>
                        <a14:backgroundRemoval t="10000" b="90000" l="10000" r="90000">
                          <a14:backgroundMark x1="27419" y1="84932" x2="75806" y2="8219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66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</a:t>
              </a:r>
              <a:r>
                <a:rPr lang="ru-RU" altLang="ru-RU" sz="800" b="0" dirty="0" smtClean="0">
                  <a:solidFill>
                    <a:srgbClr val="000000"/>
                  </a:solidFill>
                  <a:cs typeface="Arial" pitchFamily="34" charset="0"/>
                </a:rPr>
                <a:t>порывы ветра, м/с</a:t>
              </a:r>
              <a:endParaRPr lang="ru-RU" altLang="ru-RU" sz="800" b="0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pic>
          <p:nvPicPr>
            <p:cNvPr id="67" name="Рисунок 6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889990" y="4146521"/>
              <a:ext cx="2325721" cy="224602"/>
            </a:xfrm>
            <a:prstGeom prst="rect">
              <a:avLst/>
            </a:prstGeom>
          </p:spPr>
        </p:pic>
      </p:grpSp>
      <p:sp>
        <p:nvSpPr>
          <p:cNvPr id="84" name="Скругленный прямоугольник 83"/>
          <p:cNvSpPr/>
          <p:nvPr/>
        </p:nvSpPr>
        <p:spPr>
          <a:xfrm>
            <a:off x="5131684" y="3990624"/>
            <a:ext cx="382062" cy="21755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48%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5" name="TextBox 23"/>
          <p:cNvSpPr txBox="1"/>
          <p:nvPr/>
        </p:nvSpPr>
        <p:spPr bwMode="auto">
          <a:xfrm>
            <a:off x="4393110" y="3805629"/>
            <a:ext cx="48006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>
                <a:latin typeface="Calibri"/>
                <a:cs typeface="Arial" pitchFamily="34" charset="0"/>
              </a:rPr>
              <a:t>0,1</a:t>
            </a:r>
            <a:endParaRPr lang="ru-RU" dirty="0">
              <a:latin typeface="Calibri"/>
            </a:endParaRPr>
          </a:p>
        </p:txBody>
      </p:sp>
      <p:sp>
        <p:nvSpPr>
          <p:cNvPr id="86" name="TextBox 23"/>
          <p:cNvSpPr txBox="1"/>
          <p:nvPr/>
        </p:nvSpPr>
        <p:spPr bwMode="auto">
          <a:xfrm>
            <a:off x="4727381" y="3793361"/>
            <a:ext cx="625961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61" tIns="52931" rIns="105861" bIns="52931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15</a:t>
            </a:r>
            <a:endParaRPr lang="ru-RU" dirty="0">
              <a:latin typeface="Calibri"/>
            </a:endParaRPr>
          </a:p>
        </p:txBody>
      </p:sp>
      <p:sp>
        <p:nvSpPr>
          <p:cNvPr id="87" name="TextBox 10"/>
          <p:cNvSpPr txBox="1"/>
          <p:nvPr/>
        </p:nvSpPr>
        <p:spPr>
          <a:xfrm>
            <a:off x="4037806" y="3652608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Лаишевский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88" name="Прямоугольник 87"/>
          <p:cNvSpPr/>
          <p:nvPr/>
        </p:nvSpPr>
        <p:spPr bwMode="auto">
          <a:xfrm>
            <a:off x="4322610" y="4197565"/>
            <a:ext cx="1153679" cy="155207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6014" tIns="63008" rIns="126014" bIns="63008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16786/55530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9" name="Прямоугольник 88"/>
          <p:cNvSpPr/>
          <p:nvPr/>
        </p:nvSpPr>
        <p:spPr bwMode="auto">
          <a:xfrm>
            <a:off x="4360067" y="4007771"/>
            <a:ext cx="736033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019" tIns="4169" rIns="75019" bIns="4169" anchor="ctr">
            <a:spAutoFit/>
          </a:bodyPr>
          <a:lstStyle/>
          <a:p>
            <a:pPr algn="ctr" defTabSz="10586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609,011/26</a:t>
            </a:r>
            <a:endParaRPr lang="ru-RU" sz="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366555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634753"/>
            <a:ext cx="12199899" cy="6257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" name="Группа 4"/>
          <p:cNvGrpSpPr/>
          <p:nvPr/>
        </p:nvGrpSpPr>
        <p:grpSpPr>
          <a:xfrm>
            <a:off x="9161119" y="2994716"/>
            <a:ext cx="3508606" cy="3636757"/>
            <a:chOff x="7765298" y="3865830"/>
            <a:chExt cx="2974022" cy="4352155"/>
          </a:xfrm>
        </p:grpSpPr>
        <p:sp>
          <p:nvSpPr>
            <p:cNvPr id="287" name="Text Box 97"/>
            <p:cNvSpPr txBox="1">
              <a:spLocks noChangeArrowheads="1"/>
            </p:cNvSpPr>
            <p:nvPr/>
          </p:nvSpPr>
          <p:spPr bwMode="auto">
            <a:xfrm>
              <a:off x="7955723" y="7338360"/>
              <a:ext cx="1642836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  <a:cs typeface="Arial" pitchFamily="34" charset="0"/>
              </a:endParaRPr>
            </a:p>
          </p:txBody>
        </p:sp>
        <p:grpSp>
          <p:nvGrpSpPr>
            <p:cNvPr id="288" name="Группа 287"/>
            <p:cNvGrpSpPr/>
            <p:nvPr/>
          </p:nvGrpSpPr>
          <p:grpSpPr>
            <a:xfrm>
              <a:off x="7765298" y="3865830"/>
              <a:ext cx="2974022" cy="4352155"/>
              <a:chOff x="9401426" y="729221"/>
              <a:chExt cx="3026396" cy="6107666"/>
            </a:xfrm>
          </p:grpSpPr>
          <p:grpSp>
            <p:nvGrpSpPr>
              <p:cNvPr id="295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300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0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  <a:cs typeface="Arial" pitchFamily="34" charset="0"/>
                    </a:rPr>
                    <a:t>Условные обозначения</a:t>
                  </a:r>
                </a:p>
              </p:txBody>
            </p:sp>
            <p:sp>
              <p:nvSpPr>
                <p:cNvPr id="30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304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>
                      <a:solidFill>
                        <a:prstClr val="black"/>
                      </a:solidFill>
                    </a:rPr>
                    <a:t>Самара</a:t>
                  </a:r>
                </a:p>
              </p:txBody>
            </p:sp>
            <p:sp>
              <p:nvSpPr>
                <p:cNvPr id="306" name="Прямоугольник 305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321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30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itchFamily="34" charset="0"/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0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8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itchFamily="34" charset="0"/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30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2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  <p:sp>
              <p:nvSpPr>
                <p:cNvPr id="3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3609478"/>
                  <a:ext cx="645744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  <a:cs typeface="Arial" pitchFamily="34" charset="0"/>
                    </a:rPr>
                    <a:t> </a:t>
                  </a:r>
                  <a:r>
                    <a:rPr lang="ru-RU" altLang="ru-RU" sz="800" b="0" dirty="0" smtClean="0">
                      <a:solidFill>
                        <a:srgbClr val="000000"/>
                      </a:solidFill>
                      <a:cs typeface="Arial" pitchFamily="34" charset="0"/>
                    </a:rPr>
                    <a:t>осадки, мм</a:t>
                  </a:r>
                  <a:endParaRPr lang="ru-RU" altLang="ru-RU" sz="800" b="0" dirty="0">
                    <a:solidFill>
                      <a:srgbClr val="000000"/>
                    </a:solidFill>
                    <a:cs typeface="Arial" pitchFamily="34" charset="0"/>
                  </a:endParaRPr>
                </a:p>
              </p:txBody>
            </p:sp>
          </p:grpSp>
          <p:sp>
            <p:nvSpPr>
              <p:cNvPr id="296" name="Скругленный прямоугольник 295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97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4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471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itchFamily="34" charset="0"/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98" name="Прямоугольник 297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321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99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6"/>
                <a:ext cx="1648082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  <a:cs typeface="Arial" pitchFamily="34" charset="0"/>
                  </a:rPr>
                  <a:t>- кол-во домов /населения</a:t>
                </a:r>
              </a:p>
            </p:txBody>
          </p:sp>
        </p:grpSp>
        <p:sp>
          <p:nvSpPr>
            <p:cNvPr id="290" name="Text Box 97"/>
            <p:cNvSpPr txBox="1">
              <a:spLocks noChangeArrowheads="1"/>
            </p:cNvSpPr>
            <p:nvPr/>
          </p:nvSpPr>
          <p:spPr bwMode="auto">
            <a:xfrm>
              <a:off x="8386343" y="6724353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количество осадков (УГМС), мм</a:t>
              </a:r>
            </a:p>
          </p:txBody>
        </p:sp>
        <p:sp>
          <p:nvSpPr>
            <p:cNvPr id="291" name="TextBox 23"/>
            <p:cNvSpPr txBox="1"/>
            <p:nvPr/>
          </p:nvSpPr>
          <p:spPr>
            <a:xfrm>
              <a:off x="7957821" y="6755907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pitchFamily="34" charset="0"/>
                </a:rPr>
                <a:t>20</a:t>
              </a:r>
            </a:p>
          </p:txBody>
        </p:sp>
        <p:sp>
          <p:nvSpPr>
            <p:cNvPr id="293" name="TextBox 23"/>
            <p:cNvSpPr txBox="1"/>
            <p:nvPr/>
          </p:nvSpPr>
          <p:spPr>
            <a:xfrm>
              <a:off x="7970853" y="7055950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321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  <a:cs typeface="Arial" pitchFamily="34" charset="0"/>
                </a:rPr>
                <a:t>3</a:t>
              </a:r>
            </a:p>
          </p:txBody>
        </p:sp>
        <p:sp>
          <p:nvSpPr>
            <p:cNvPr id="294" name="Text Box 97"/>
            <p:cNvSpPr txBox="1">
              <a:spLocks noChangeArrowheads="1"/>
            </p:cNvSpPr>
            <p:nvPr/>
          </p:nvSpPr>
          <p:spPr bwMode="auto">
            <a:xfrm>
              <a:off x="8430513" y="7042536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  <a:cs typeface="Arial" pitchFamily="34" charset="0"/>
                </a:rPr>
                <a:t>- порывы ветра (УГМС), м/с</a:t>
              </a:r>
            </a:p>
          </p:txBody>
        </p:sp>
        <p:pic>
          <p:nvPicPr>
            <p:cNvPr id="311" name="Рисунок 310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4542993"/>
              <a:ext cx="649048" cy="1206564"/>
            </a:xfrm>
            <a:prstGeom prst="rect">
              <a:avLst/>
            </a:prstGeom>
          </p:spPr>
        </p:pic>
        <p:pic>
          <p:nvPicPr>
            <p:cNvPr id="312" name="Рисунок 31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159217"/>
              <a:ext cx="2310493" cy="215263"/>
            </a:xfrm>
            <a:prstGeom prst="rect">
              <a:avLst/>
            </a:prstGeom>
          </p:spPr>
        </p:pic>
        <p:sp>
          <p:nvSpPr>
            <p:cNvPr id="313" name="Line 281"/>
            <p:cNvSpPr>
              <a:spLocks noChangeShapeType="1"/>
            </p:cNvSpPr>
            <p:nvPr/>
          </p:nvSpPr>
          <p:spPr bwMode="auto">
            <a:xfrm>
              <a:off x="8122488" y="5972544"/>
              <a:ext cx="0" cy="18759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09836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 pitchFamily="34" charset="0"/>
              </a:endParaRPr>
            </a:p>
          </p:txBody>
        </p:sp>
        <p:sp>
          <p:nvSpPr>
            <p:cNvPr id="314" name="Freeform 285"/>
            <p:cNvSpPr>
              <a:spLocks/>
            </p:cNvSpPr>
            <p:nvPr/>
          </p:nvSpPr>
          <p:spPr bwMode="auto">
            <a:xfrm>
              <a:off x="8119728" y="5939996"/>
              <a:ext cx="136970" cy="14261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09836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  <a:cs typeface="Arial" pitchFamily="34" charset="0"/>
              </a:endParaRPr>
            </a:p>
          </p:txBody>
        </p:sp>
        <p:sp>
          <p:nvSpPr>
            <p:cNvPr id="315" name="Text Box 286"/>
            <p:cNvSpPr txBox="1">
              <a:spLocks noChangeArrowheads="1"/>
            </p:cNvSpPr>
            <p:nvPr/>
          </p:nvSpPr>
          <p:spPr bwMode="auto">
            <a:xfrm>
              <a:off x="8091499" y="5918653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21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  <a:cs typeface="Arial" pitchFamily="34" charset="0"/>
              </a:endParaRPr>
            </a:p>
          </p:txBody>
        </p:sp>
        <p:sp>
          <p:nvSpPr>
            <p:cNvPr id="316" name="Text Box 97"/>
            <p:cNvSpPr txBox="1">
              <a:spLocks noChangeArrowheads="1"/>
            </p:cNvSpPr>
            <p:nvPr/>
          </p:nvSpPr>
          <p:spPr bwMode="auto">
            <a:xfrm>
              <a:off x="8364871" y="5948246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- пожарно-спасательные формирования</a:t>
              </a:r>
            </a:p>
          </p:txBody>
        </p:sp>
        <p:sp>
          <p:nvSpPr>
            <p:cNvPr id="317" name="Freeform 317"/>
            <p:cNvSpPr>
              <a:spLocks/>
            </p:cNvSpPr>
            <p:nvPr/>
          </p:nvSpPr>
          <p:spPr bwMode="auto">
            <a:xfrm>
              <a:off x="8078820" y="6358444"/>
              <a:ext cx="10303" cy="18199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18" name="Freeform 318"/>
            <p:cNvSpPr>
              <a:spLocks/>
            </p:cNvSpPr>
            <p:nvPr/>
          </p:nvSpPr>
          <p:spPr bwMode="auto">
            <a:xfrm>
              <a:off x="8089123" y="6207699"/>
              <a:ext cx="145132" cy="16894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19" name="Rectangle 319"/>
            <p:cNvSpPr>
              <a:spLocks noChangeArrowheads="1"/>
            </p:cNvSpPr>
            <p:nvPr/>
          </p:nvSpPr>
          <p:spPr bwMode="auto">
            <a:xfrm>
              <a:off x="8182070" y="6287015"/>
              <a:ext cx="9407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0" name="Rectangle 320"/>
            <p:cNvSpPr>
              <a:spLocks noChangeArrowheads="1"/>
            </p:cNvSpPr>
            <p:nvPr/>
          </p:nvSpPr>
          <p:spPr bwMode="auto">
            <a:xfrm>
              <a:off x="8177590" y="6294143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1" name="Rectangle 321"/>
            <p:cNvSpPr>
              <a:spLocks noChangeArrowheads="1"/>
            </p:cNvSpPr>
            <p:nvPr/>
          </p:nvSpPr>
          <p:spPr bwMode="auto">
            <a:xfrm>
              <a:off x="8208498" y="6278977"/>
              <a:ext cx="9407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2" name="Rectangle 322"/>
            <p:cNvSpPr>
              <a:spLocks noChangeArrowheads="1"/>
            </p:cNvSpPr>
            <p:nvPr/>
          </p:nvSpPr>
          <p:spPr bwMode="auto">
            <a:xfrm>
              <a:off x="8204019" y="6287015"/>
              <a:ext cx="8959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3" name="Rectangle 323"/>
            <p:cNvSpPr>
              <a:spLocks noChangeArrowheads="1"/>
            </p:cNvSpPr>
            <p:nvPr/>
          </p:nvSpPr>
          <p:spPr bwMode="auto">
            <a:xfrm>
              <a:off x="8204019" y="6271849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4" name="Rectangle 324"/>
            <p:cNvSpPr>
              <a:spLocks noChangeArrowheads="1"/>
            </p:cNvSpPr>
            <p:nvPr/>
          </p:nvSpPr>
          <p:spPr bwMode="auto">
            <a:xfrm>
              <a:off x="8089123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5" name="Rectangle 325"/>
            <p:cNvSpPr>
              <a:spLocks noChangeArrowheads="1"/>
            </p:cNvSpPr>
            <p:nvPr/>
          </p:nvSpPr>
          <p:spPr bwMode="auto">
            <a:xfrm>
              <a:off x="8089123" y="6277460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6" name="Rectangle 326"/>
            <p:cNvSpPr>
              <a:spLocks noChangeArrowheads="1"/>
            </p:cNvSpPr>
            <p:nvPr/>
          </p:nvSpPr>
          <p:spPr bwMode="auto">
            <a:xfrm>
              <a:off x="8089123" y="6292474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7" name="Rectangle 327"/>
            <p:cNvSpPr>
              <a:spLocks noChangeArrowheads="1"/>
            </p:cNvSpPr>
            <p:nvPr/>
          </p:nvSpPr>
          <p:spPr bwMode="auto">
            <a:xfrm>
              <a:off x="8127869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8" name="Rectangle 328"/>
            <p:cNvSpPr>
              <a:spLocks noChangeArrowheads="1"/>
            </p:cNvSpPr>
            <p:nvPr/>
          </p:nvSpPr>
          <p:spPr bwMode="auto">
            <a:xfrm>
              <a:off x="8122942" y="6292474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29" name="Rectangle 329"/>
            <p:cNvSpPr>
              <a:spLocks noChangeArrowheads="1"/>
            </p:cNvSpPr>
            <p:nvPr/>
          </p:nvSpPr>
          <p:spPr bwMode="auto">
            <a:xfrm>
              <a:off x="8089123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0" name="Rectangle 330"/>
            <p:cNvSpPr>
              <a:spLocks noChangeArrowheads="1"/>
            </p:cNvSpPr>
            <p:nvPr/>
          </p:nvSpPr>
          <p:spPr bwMode="auto">
            <a:xfrm>
              <a:off x="8089123" y="6335393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1" name="Rectangle 331"/>
            <p:cNvSpPr>
              <a:spLocks noChangeArrowheads="1"/>
            </p:cNvSpPr>
            <p:nvPr/>
          </p:nvSpPr>
          <p:spPr bwMode="auto">
            <a:xfrm>
              <a:off x="8089123" y="6350407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2" name="Rectangle 332"/>
            <p:cNvSpPr>
              <a:spLocks noChangeArrowheads="1"/>
            </p:cNvSpPr>
            <p:nvPr/>
          </p:nvSpPr>
          <p:spPr bwMode="auto">
            <a:xfrm>
              <a:off x="8127869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3" name="Rectangle 333"/>
            <p:cNvSpPr>
              <a:spLocks noChangeArrowheads="1"/>
            </p:cNvSpPr>
            <p:nvPr/>
          </p:nvSpPr>
          <p:spPr bwMode="auto">
            <a:xfrm>
              <a:off x="8122942" y="635040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4" name="Freeform 334"/>
            <p:cNvSpPr>
              <a:spLocks/>
            </p:cNvSpPr>
            <p:nvPr/>
          </p:nvSpPr>
          <p:spPr bwMode="auto">
            <a:xfrm>
              <a:off x="8145339" y="6285347"/>
              <a:ext cx="32699" cy="13497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5" name="Freeform 335"/>
            <p:cNvSpPr>
              <a:spLocks/>
            </p:cNvSpPr>
            <p:nvPr/>
          </p:nvSpPr>
          <p:spPr bwMode="auto">
            <a:xfrm>
              <a:off x="8092706" y="6198903"/>
              <a:ext cx="137741" cy="22293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6" name="Rectangle 336"/>
            <p:cNvSpPr>
              <a:spLocks noChangeArrowheads="1"/>
            </p:cNvSpPr>
            <p:nvPr/>
          </p:nvSpPr>
          <p:spPr bwMode="auto">
            <a:xfrm>
              <a:off x="8230447" y="6212400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7" name="Rectangle 337"/>
            <p:cNvSpPr>
              <a:spLocks noChangeArrowheads="1"/>
            </p:cNvSpPr>
            <p:nvPr/>
          </p:nvSpPr>
          <p:spPr bwMode="auto">
            <a:xfrm>
              <a:off x="8085987" y="6212400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8" name="Rectangle 338"/>
            <p:cNvSpPr>
              <a:spLocks noChangeArrowheads="1"/>
            </p:cNvSpPr>
            <p:nvPr/>
          </p:nvSpPr>
          <p:spPr bwMode="auto">
            <a:xfrm>
              <a:off x="8145787" y="6298844"/>
              <a:ext cx="31804" cy="5004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39" name="Rectangle 339"/>
            <p:cNvSpPr>
              <a:spLocks noChangeArrowheads="1"/>
            </p:cNvSpPr>
            <p:nvPr/>
          </p:nvSpPr>
          <p:spPr bwMode="auto">
            <a:xfrm>
              <a:off x="8145787" y="6348890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0" name="Rectangle 340"/>
            <p:cNvSpPr>
              <a:spLocks noChangeArrowheads="1"/>
            </p:cNvSpPr>
            <p:nvPr/>
          </p:nvSpPr>
          <p:spPr bwMode="auto">
            <a:xfrm>
              <a:off x="8145787" y="6358444"/>
              <a:ext cx="31804" cy="227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1" name="Rectangle 341"/>
            <p:cNvSpPr>
              <a:spLocks noChangeArrowheads="1"/>
            </p:cNvSpPr>
            <p:nvPr/>
          </p:nvSpPr>
          <p:spPr bwMode="auto">
            <a:xfrm>
              <a:off x="8145787" y="6367089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2" name="Rectangle 342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3" name="Rectangle 343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4" name="Rectangle 344"/>
            <p:cNvSpPr>
              <a:spLocks noChangeArrowheads="1"/>
            </p:cNvSpPr>
            <p:nvPr/>
          </p:nvSpPr>
          <p:spPr bwMode="auto">
            <a:xfrm>
              <a:off x="8147130" y="6302029"/>
              <a:ext cx="13886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5" name="Rectangle 345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6" name="Rectangle 346"/>
            <p:cNvSpPr>
              <a:spLocks noChangeArrowheads="1"/>
            </p:cNvSpPr>
            <p:nvPr/>
          </p:nvSpPr>
          <p:spPr bwMode="auto">
            <a:xfrm>
              <a:off x="8177590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7" name="Rectangle 347"/>
            <p:cNvSpPr>
              <a:spLocks noChangeArrowheads="1"/>
            </p:cNvSpPr>
            <p:nvPr/>
          </p:nvSpPr>
          <p:spPr bwMode="auto">
            <a:xfrm>
              <a:off x="8138172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8" name="Rectangle 348"/>
            <p:cNvSpPr>
              <a:spLocks noChangeArrowheads="1"/>
            </p:cNvSpPr>
            <p:nvPr/>
          </p:nvSpPr>
          <p:spPr bwMode="auto">
            <a:xfrm>
              <a:off x="8145787" y="6351317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49" name="Rectangle 349"/>
            <p:cNvSpPr>
              <a:spLocks noChangeArrowheads="1"/>
            </p:cNvSpPr>
            <p:nvPr/>
          </p:nvSpPr>
          <p:spPr bwMode="auto">
            <a:xfrm>
              <a:off x="8145787" y="6360719"/>
              <a:ext cx="31804" cy="637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0" name="Rectangle 350"/>
            <p:cNvSpPr>
              <a:spLocks noChangeArrowheads="1"/>
            </p:cNvSpPr>
            <p:nvPr/>
          </p:nvSpPr>
          <p:spPr bwMode="auto">
            <a:xfrm>
              <a:off x="8145787" y="6369515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1" name="Rectangle 351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2" name="Rectangle 352"/>
            <p:cNvSpPr>
              <a:spLocks noChangeArrowheads="1"/>
            </p:cNvSpPr>
            <p:nvPr/>
          </p:nvSpPr>
          <p:spPr bwMode="auto">
            <a:xfrm>
              <a:off x="8147130" y="6329782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3" name="Rectangle 353"/>
            <p:cNvSpPr>
              <a:spLocks noChangeArrowheads="1"/>
            </p:cNvSpPr>
            <p:nvPr/>
          </p:nvSpPr>
          <p:spPr bwMode="auto">
            <a:xfrm>
              <a:off x="8162360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4" name="Rectangle 354"/>
            <p:cNvSpPr>
              <a:spLocks noChangeArrowheads="1"/>
            </p:cNvSpPr>
            <p:nvPr/>
          </p:nvSpPr>
          <p:spPr bwMode="auto">
            <a:xfrm>
              <a:off x="8157881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5" name="Rectangle 355"/>
            <p:cNvSpPr>
              <a:spLocks noChangeArrowheads="1"/>
            </p:cNvSpPr>
            <p:nvPr/>
          </p:nvSpPr>
          <p:spPr bwMode="auto">
            <a:xfrm>
              <a:off x="8162360" y="6333725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6" name="Rectangle 356"/>
            <p:cNvSpPr>
              <a:spLocks noChangeArrowheads="1"/>
            </p:cNvSpPr>
            <p:nvPr/>
          </p:nvSpPr>
          <p:spPr bwMode="auto">
            <a:xfrm>
              <a:off x="8147130" y="6333725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7" name="Rectangle 357"/>
            <p:cNvSpPr>
              <a:spLocks noChangeArrowheads="1"/>
            </p:cNvSpPr>
            <p:nvPr/>
          </p:nvSpPr>
          <p:spPr bwMode="auto">
            <a:xfrm>
              <a:off x="8177590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8" name="Rectangle 358"/>
            <p:cNvSpPr>
              <a:spLocks noChangeArrowheads="1"/>
            </p:cNvSpPr>
            <p:nvPr/>
          </p:nvSpPr>
          <p:spPr bwMode="auto">
            <a:xfrm>
              <a:off x="8138172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59" name="Rectangle 359"/>
            <p:cNvSpPr>
              <a:spLocks noChangeArrowheads="1"/>
            </p:cNvSpPr>
            <p:nvPr/>
          </p:nvSpPr>
          <p:spPr bwMode="auto">
            <a:xfrm>
              <a:off x="8214769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0" name="Rectangle 360"/>
            <p:cNvSpPr>
              <a:spLocks noChangeArrowheads="1"/>
            </p:cNvSpPr>
            <p:nvPr/>
          </p:nvSpPr>
          <p:spPr bwMode="auto">
            <a:xfrm>
              <a:off x="8191028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1" name="Rectangle 361"/>
            <p:cNvSpPr>
              <a:spLocks noChangeArrowheads="1"/>
            </p:cNvSpPr>
            <p:nvPr/>
          </p:nvSpPr>
          <p:spPr bwMode="auto">
            <a:xfrm>
              <a:off x="8120254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2" name="Rectangle 362"/>
            <p:cNvSpPr>
              <a:spLocks noChangeArrowheads="1"/>
            </p:cNvSpPr>
            <p:nvPr/>
          </p:nvSpPr>
          <p:spPr bwMode="auto">
            <a:xfrm>
              <a:off x="8167288" y="6235452"/>
              <a:ext cx="12094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3" name="Rectangle 363"/>
            <p:cNvSpPr>
              <a:spLocks noChangeArrowheads="1"/>
            </p:cNvSpPr>
            <p:nvPr/>
          </p:nvSpPr>
          <p:spPr bwMode="auto">
            <a:xfrm>
              <a:off x="8191028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4" name="Rectangle 364"/>
            <p:cNvSpPr>
              <a:spLocks noChangeArrowheads="1"/>
            </p:cNvSpPr>
            <p:nvPr/>
          </p:nvSpPr>
          <p:spPr bwMode="auto">
            <a:xfrm>
              <a:off x="8214769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5" name="Rectangle 365"/>
            <p:cNvSpPr>
              <a:spLocks noChangeArrowheads="1"/>
            </p:cNvSpPr>
            <p:nvPr/>
          </p:nvSpPr>
          <p:spPr bwMode="auto">
            <a:xfrm>
              <a:off x="814399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6" name="Rectangle 366"/>
            <p:cNvSpPr>
              <a:spLocks noChangeArrowheads="1"/>
            </p:cNvSpPr>
            <p:nvPr/>
          </p:nvSpPr>
          <p:spPr bwMode="auto">
            <a:xfrm>
              <a:off x="809718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7" name="Rectangle 367"/>
            <p:cNvSpPr>
              <a:spLocks noChangeArrowheads="1"/>
            </p:cNvSpPr>
            <p:nvPr/>
          </p:nvSpPr>
          <p:spPr bwMode="auto">
            <a:xfrm>
              <a:off x="8120254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8" name="Rectangle 368"/>
            <p:cNvSpPr>
              <a:spLocks noChangeArrowheads="1"/>
            </p:cNvSpPr>
            <p:nvPr/>
          </p:nvSpPr>
          <p:spPr bwMode="auto">
            <a:xfrm>
              <a:off x="8097185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69" name="Freeform 369"/>
            <p:cNvSpPr>
              <a:spLocks/>
            </p:cNvSpPr>
            <p:nvPr/>
          </p:nvSpPr>
          <p:spPr bwMode="auto">
            <a:xfrm>
              <a:off x="8165496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0" name="Freeform 370"/>
            <p:cNvSpPr>
              <a:spLocks/>
            </p:cNvSpPr>
            <p:nvPr/>
          </p:nvSpPr>
          <p:spPr bwMode="auto">
            <a:xfrm>
              <a:off x="8179382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1" name="Freeform 371"/>
            <p:cNvSpPr>
              <a:spLocks/>
            </p:cNvSpPr>
            <p:nvPr/>
          </p:nvSpPr>
          <p:spPr bwMode="auto">
            <a:xfrm>
              <a:off x="8188789" y="6231509"/>
              <a:ext cx="16126" cy="49136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2" name="Freeform 372"/>
            <p:cNvSpPr>
              <a:spLocks/>
            </p:cNvSpPr>
            <p:nvPr/>
          </p:nvSpPr>
          <p:spPr bwMode="auto">
            <a:xfrm>
              <a:off x="820267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3" name="Freeform 373"/>
            <p:cNvSpPr>
              <a:spLocks/>
            </p:cNvSpPr>
            <p:nvPr/>
          </p:nvSpPr>
          <p:spPr bwMode="auto">
            <a:xfrm>
              <a:off x="8212529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4" name="Freeform 374"/>
            <p:cNvSpPr>
              <a:spLocks/>
            </p:cNvSpPr>
            <p:nvPr/>
          </p:nvSpPr>
          <p:spPr bwMode="auto">
            <a:xfrm>
              <a:off x="822641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5" name="Freeform 375"/>
            <p:cNvSpPr>
              <a:spLocks/>
            </p:cNvSpPr>
            <p:nvPr/>
          </p:nvSpPr>
          <p:spPr bwMode="auto">
            <a:xfrm>
              <a:off x="8188789" y="6294901"/>
              <a:ext cx="16126" cy="49136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6" name="Freeform 376"/>
            <p:cNvSpPr>
              <a:spLocks/>
            </p:cNvSpPr>
            <p:nvPr/>
          </p:nvSpPr>
          <p:spPr bwMode="auto">
            <a:xfrm>
              <a:off x="820267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7" name="Freeform 377"/>
            <p:cNvSpPr>
              <a:spLocks/>
            </p:cNvSpPr>
            <p:nvPr/>
          </p:nvSpPr>
          <p:spPr bwMode="auto">
            <a:xfrm>
              <a:off x="8212529" y="6294901"/>
              <a:ext cx="16126" cy="49136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8" name="Freeform 378"/>
            <p:cNvSpPr>
              <a:spLocks/>
            </p:cNvSpPr>
            <p:nvPr/>
          </p:nvSpPr>
          <p:spPr bwMode="auto">
            <a:xfrm>
              <a:off x="822641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79" name="Freeform 379"/>
            <p:cNvSpPr>
              <a:spLocks/>
            </p:cNvSpPr>
            <p:nvPr/>
          </p:nvSpPr>
          <p:spPr bwMode="auto">
            <a:xfrm>
              <a:off x="8141755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0" name="Freeform 380"/>
            <p:cNvSpPr>
              <a:spLocks/>
            </p:cNvSpPr>
            <p:nvPr/>
          </p:nvSpPr>
          <p:spPr bwMode="auto">
            <a:xfrm>
              <a:off x="8141755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1" name="Freeform 381"/>
            <p:cNvSpPr>
              <a:spLocks/>
            </p:cNvSpPr>
            <p:nvPr/>
          </p:nvSpPr>
          <p:spPr bwMode="auto">
            <a:xfrm>
              <a:off x="8118239" y="6231509"/>
              <a:ext cx="15902" cy="49136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2" name="Freeform 382"/>
            <p:cNvSpPr>
              <a:spLocks/>
            </p:cNvSpPr>
            <p:nvPr/>
          </p:nvSpPr>
          <p:spPr bwMode="auto">
            <a:xfrm>
              <a:off x="8118239" y="6231509"/>
              <a:ext cx="2016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3" name="Freeform 383"/>
            <p:cNvSpPr>
              <a:spLocks/>
            </p:cNvSpPr>
            <p:nvPr/>
          </p:nvSpPr>
          <p:spPr bwMode="auto">
            <a:xfrm>
              <a:off x="8094946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4" name="Freeform 384"/>
            <p:cNvSpPr>
              <a:spLocks/>
            </p:cNvSpPr>
            <p:nvPr/>
          </p:nvSpPr>
          <p:spPr bwMode="auto">
            <a:xfrm>
              <a:off x="8094946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5" name="Freeform 386"/>
            <p:cNvSpPr>
              <a:spLocks/>
            </p:cNvSpPr>
            <p:nvPr/>
          </p:nvSpPr>
          <p:spPr bwMode="auto">
            <a:xfrm>
              <a:off x="8118239" y="6294901"/>
              <a:ext cx="2016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6" name="Freeform 387"/>
            <p:cNvSpPr>
              <a:spLocks/>
            </p:cNvSpPr>
            <p:nvPr/>
          </p:nvSpPr>
          <p:spPr bwMode="auto">
            <a:xfrm>
              <a:off x="8094946" y="6294901"/>
              <a:ext cx="16126" cy="49136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7" name="Freeform 388"/>
            <p:cNvSpPr>
              <a:spLocks/>
            </p:cNvSpPr>
            <p:nvPr/>
          </p:nvSpPr>
          <p:spPr bwMode="auto">
            <a:xfrm>
              <a:off x="8094946" y="6294901"/>
              <a:ext cx="2240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8" name="Rectangle 389"/>
            <p:cNvSpPr>
              <a:spLocks noChangeArrowheads="1"/>
            </p:cNvSpPr>
            <p:nvPr/>
          </p:nvSpPr>
          <p:spPr bwMode="auto">
            <a:xfrm>
              <a:off x="816549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89" name="Rectangle 390"/>
            <p:cNvSpPr>
              <a:spLocks noChangeArrowheads="1"/>
            </p:cNvSpPr>
            <p:nvPr/>
          </p:nvSpPr>
          <p:spPr bwMode="auto">
            <a:xfrm>
              <a:off x="818878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0" name="Rectangle 391"/>
            <p:cNvSpPr>
              <a:spLocks noChangeArrowheads="1"/>
            </p:cNvSpPr>
            <p:nvPr/>
          </p:nvSpPr>
          <p:spPr bwMode="auto">
            <a:xfrm>
              <a:off x="821252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1" name="Rectangle 392"/>
            <p:cNvSpPr>
              <a:spLocks noChangeArrowheads="1"/>
            </p:cNvSpPr>
            <p:nvPr/>
          </p:nvSpPr>
          <p:spPr bwMode="auto">
            <a:xfrm>
              <a:off x="8141755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2" name="Rectangle 393"/>
            <p:cNvSpPr>
              <a:spLocks noChangeArrowheads="1"/>
            </p:cNvSpPr>
            <p:nvPr/>
          </p:nvSpPr>
          <p:spPr bwMode="auto">
            <a:xfrm>
              <a:off x="8118239" y="6258352"/>
              <a:ext cx="15902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3" name="Rectangle 394"/>
            <p:cNvSpPr>
              <a:spLocks noChangeArrowheads="1"/>
            </p:cNvSpPr>
            <p:nvPr/>
          </p:nvSpPr>
          <p:spPr bwMode="auto">
            <a:xfrm>
              <a:off x="809494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4" name="Freeform 395"/>
            <p:cNvSpPr>
              <a:spLocks/>
            </p:cNvSpPr>
            <p:nvPr/>
          </p:nvSpPr>
          <p:spPr bwMode="auto">
            <a:xfrm>
              <a:off x="8136828" y="6233784"/>
              <a:ext cx="2688" cy="5611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806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395" name="Text Box 97"/>
            <p:cNvSpPr txBox="1">
              <a:spLocks noChangeArrowheads="1"/>
            </p:cNvSpPr>
            <p:nvPr/>
          </p:nvSpPr>
          <p:spPr bwMode="auto">
            <a:xfrm>
              <a:off x="8419384" y="6187387"/>
              <a:ext cx="1577594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- социально-значимый объект</a:t>
              </a:r>
            </a:p>
          </p:txBody>
        </p:sp>
        <p:sp>
          <p:nvSpPr>
            <p:cNvPr id="396" name="Прямоугольник 15"/>
            <p:cNvSpPr>
              <a:spLocks noChangeArrowheads="1"/>
            </p:cNvSpPr>
            <p:nvPr/>
          </p:nvSpPr>
          <p:spPr bwMode="auto">
            <a:xfrm>
              <a:off x="8091409" y="6485953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3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414018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938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3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54883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3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54781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400" name="Text Box 97"/>
            <p:cNvSpPr txBox="1">
              <a:spLocks noChangeArrowheads="1"/>
            </p:cNvSpPr>
            <p:nvPr/>
          </p:nvSpPr>
          <p:spPr bwMode="auto">
            <a:xfrm>
              <a:off x="8438276" y="6373358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  <a:cs typeface="Arial" pitchFamily="34" charset="0"/>
                </a:rPr>
                <a:t> - больница</a:t>
              </a:r>
            </a:p>
          </p:txBody>
        </p:sp>
      </p:grpSp>
      <p:sp>
        <p:nvSpPr>
          <p:cNvPr id="124" name="Text Box 2"/>
          <p:cNvSpPr txBox="1">
            <a:spLocks noChangeArrowheads="1"/>
          </p:cNvSpPr>
          <p:nvPr/>
        </p:nvSpPr>
        <p:spPr bwMode="auto">
          <a:xfrm>
            <a:off x="2" y="14"/>
            <a:ext cx="12190411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</a:t>
            </a:r>
            <a:r>
              <a:rPr lang="ru-RU" sz="1400" dirty="0" smtClean="0"/>
              <a:t>ПОРЫВАМ </a:t>
            </a:r>
            <a:r>
              <a:rPr lang="ru-RU" sz="1400" dirty="0"/>
              <a:t>ВЕТРА 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НА ТЕРРИТОРИИ </a:t>
            </a:r>
            <a:r>
              <a:rPr lang="ru-RU" sz="1400" dirty="0" smtClean="0"/>
              <a:t> </a:t>
            </a:r>
            <a:r>
              <a:rPr lang="ru-RU" sz="1400" dirty="0" smtClean="0"/>
              <a:t>ЧИСТОПОЛЬСКОГО РАЙОНА </a:t>
            </a:r>
            <a:r>
              <a:rPr lang="ru-RU" sz="1400" dirty="0" smtClean="0"/>
              <a:t>РЕСПУБЛИКИ </a:t>
            </a:r>
            <a:r>
              <a:rPr lang="ru-RU" sz="1400" dirty="0"/>
              <a:t>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(РИСК НАРУШЕНИЯ ЭЛЕКТРОСНАБЖЕНИЯ </a:t>
            </a:r>
            <a:r>
              <a:rPr lang="ru-RU" sz="1400" dirty="0" smtClean="0"/>
              <a:t>НА </a:t>
            </a:r>
            <a:r>
              <a:rPr lang="ru-RU" sz="1400" dirty="0"/>
              <a:t>11.11.2022</a:t>
            </a:r>
            <a:r>
              <a:rPr lang="ru-RU" sz="1400" dirty="0" smtClean="0"/>
              <a:t>)</a:t>
            </a:r>
            <a:endParaRPr lang="ru-RU" sz="1400" dirty="0"/>
          </a:p>
        </p:txBody>
      </p:sp>
      <p:sp>
        <p:nvSpPr>
          <p:cNvPr id="127" name="TextBox 10"/>
          <p:cNvSpPr txBox="1"/>
          <p:nvPr/>
        </p:nvSpPr>
        <p:spPr>
          <a:xfrm>
            <a:off x="3555021" y="3739082"/>
            <a:ext cx="1422215" cy="21864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65" tIns="39684" rIns="79365" bIns="39684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Чистопольский р-н</a:t>
            </a:r>
            <a:endParaRPr lang="ru-RU" sz="900" dirty="0">
              <a:solidFill>
                <a:prstClr val="black"/>
              </a:solidFill>
            </a:endParaRPr>
          </a:p>
        </p:txBody>
      </p:sp>
      <p:sp>
        <p:nvSpPr>
          <p:cNvPr id="129" name="TextBox 23"/>
          <p:cNvSpPr txBox="1"/>
          <p:nvPr/>
        </p:nvSpPr>
        <p:spPr>
          <a:xfrm>
            <a:off x="3741302" y="3897847"/>
            <a:ext cx="476735" cy="24535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latin typeface="Calibri"/>
              </a:rPr>
              <a:t>0,1</a:t>
            </a:r>
            <a:endParaRPr lang="ru-RU" dirty="0">
              <a:latin typeface="Calibri"/>
            </a:endParaRPr>
          </a:p>
        </p:txBody>
      </p:sp>
      <p:sp>
        <p:nvSpPr>
          <p:cNvPr id="131" name="TextBox 23"/>
          <p:cNvSpPr txBox="1"/>
          <p:nvPr/>
        </p:nvSpPr>
        <p:spPr>
          <a:xfrm>
            <a:off x="4164094" y="3902590"/>
            <a:ext cx="656135" cy="24535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20" tIns="52910" rIns="105820" bIns="5291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Calibri"/>
              </a:rPr>
              <a:t>15</a:t>
            </a:r>
            <a:endParaRPr lang="ru-RU" sz="9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3" name="Скругленный прямоугольник 132"/>
          <p:cNvSpPr/>
          <p:nvPr/>
        </p:nvSpPr>
        <p:spPr>
          <a:xfrm>
            <a:off x="4641297" y="4111709"/>
            <a:ext cx="342733" cy="1485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37%</a:t>
            </a:r>
            <a:endParaRPr lang="ru-RU" sz="8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3740450" y="4116917"/>
            <a:ext cx="883988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4991" tIns="4169" rIns="74991" bIns="4169" anchor="ctr">
            <a:spAutoFit/>
          </a:bodyPr>
          <a:lstStyle/>
          <a:p>
            <a:pPr algn="ctr" defTabSz="1058205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1141/241</a:t>
            </a:r>
          </a:p>
        </p:txBody>
      </p:sp>
      <p:sp>
        <p:nvSpPr>
          <p:cNvPr id="139" name="Прямоугольник 138"/>
          <p:cNvSpPr/>
          <p:nvPr/>
        </p:nvSpPr>
        <p:spPr bwMode="auto">
          <a:xfrm>
            <a:off x="3740450" y="4281508"/>
            <a:ext cx="1236084" cy="165818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964" tIns="62983" rIns="125964" bIns="62983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17160/73766</a:t>
            </a:r>
            <a:endParaRPr lang="ru-RU" sz="9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48075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0413" cy="68595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12" name="AutoShape 3"/>
          <p:cNvSpPr>
            <a:spLocks noChangeAspect="1" noChangeArrowheads="1" noTextEdit="1"/>
          </p:cNvSpPr>
          <p:nvPr/>
        </p:nvSpPr>
        <p:spPr bwMode="auto">
          <a:xfrm>
            <a:off x="627412" y="291845"/>
            <a:ext cx="12018109" cy="65571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9360" tIns="39680" rIns="79360" bIns="39680"/>
          <a:lstStyle/>
          <a:p>
            <a:pPr defTabSz="792163"/>
            <a:endParaRPr lang="ru-RU" sz="160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-13111" y="-1326"/>
            <a:ext cx="12222252" cy="634092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lIns="40448" tIns="20224" rIns="40448" bIns="20224" anchor="ctr">
            <a:normAutofit/>
          </a:bodyPr>
          <a:lstStyle>
            <a:defPPr>
              <a:defRPr lang="ru-RU"/>
            </a:defPPr>
            <a:lvl1pPr algn="ctr">
              <a:lnSpc>
                <a:spcPct val="90000"/>
              </a:lnSpc>
              <a:spcBef>
                <a:spcPct val="0"/>
              </a:spcBef>
              <a:buNone/>
              <a:defRPr sz="1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ИНФОРМАЦИОННЫЕ МАТЕРИАЛЫ ПО </a:t>
            </a:r>
            <a:r>
              <a:rPr lang="ru-RU" dirty="0" smtClean="0">
                <a:solidFill>
                  <a:prstClr val="white"/>
                </a:solidFill>
              </a:rPr>
              <a:t>НАРУШЕНИЮ </a:t>
            </a:r>
            <a:r>
              <a:rPr lang="ru-RU" dirty="0">
                <a:solidFill>
                  <a:prstClr val="white"/>
                </a:solidFill>
              </a:rPr>
              <a:t>ТРАНСПОРТНОГО СООБЩЕНИЯ </a:t>
            </a: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НА ТЕРРИТОРИИ </a:t>
            </a:r>
            <a:r>
              <a:rPr lang="ru-RU" dirty="0" smtClean="0">
                <a:solidFill>
                  <a:prstClr val="white"/>
                </a:solidFill>
              </a:rPr>
              <a:t>РЕСПУБЛИКИ ТАТАРСТАН </a:t>
            </a:r>
            <a:endParaRPr lang="ru-RU" dirty="0">
              <a:solidFill>
                <a:prstClr val="white"/>
              </a:solidFill>
            </a:endParaRPr>
          </a:p>
          <a:p>
            <a:pPr defTabSz="782428" eaLnBrk="0" fontAlgn="auto" hangingPunct="0">
              <a:spcAft>
                <a:spcPts val="0"/>
              </a:spcAft>
              <a:defRPr/>
            </a:pPr>
            <a:r>
              <a:rPr lang="ru-RU" dirty="0">
                <a:solidFill>
                  <a:prstClr val="white"/>
                </a:solidFill>
              </a:rPr>
              <a:t>(РИСК НАРУШЕНИЯ ДОРОЖНО-ТРАНСПОРТНОГО СООБЩЕНИЯ </a:t>
            </a:r>
            <a:r>
              <a:rPr lang="ru-RU" dirty="0" smtClean="0">
                <a:solidFill>
                  <a:prstClr val="white"/>
                </a:solidFill>
              </a:rPr>
              <a:t>НА </a:t>
            </a:r>
            <a:r>
              <a:rPr lang="ru-RU" dirty="0" smtClean="0">
                <a:solidFill>
                  <a:prstClr val="white"/>
                </a:solidFill>
              </a:rPr>
              <a:t>11.11.2022</a:t>
            </a:r>
            <a:r>
              <a:rPr lang="ru-RU" dirty="0" smtClean="0">
                <a:solidFill>
                  <a:prstClr val="white"/>
                </a:solidFill>
              </a:rPr>
              <a:t>)</a:t>
            </a: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78" name="TextBox 23"/>
          <p:cNvSpPr txBox="1"/>
          <p:nvPr/>
        </p:nvSpPr>
        <p:spPr bwMode="auto">
          <a:xfrm>
            <a:off x="3268272" y="2952123"/>
            <a:ext cx="540468" cy="245413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79" name="TextBox 23"/>
          <p:cNvSpPr txBox="1"/>
          <p:nvPr/>
        </p:nvSpPr>
        <p:spPr bwMode="auto">
          <a:xfrm>
            <a:off x="3685155" y="2937443"/>
            <a:ext cx="530587" cy="245413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5880" tIns="52940" rIns="105880" bIns="5294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>
              <a:defRPr/>
            </a:pPr>
            <a:r>
              <a:rPr lang="ru-RU" dirty="0" smtClean="0"/>
              <a:t>15</a:t>
            </a:r>
            <a:endParaRPr lang="ru-RU" dirty="0"/>
          </a:p>
        </p:txBody>
      </p:sp>
      <p:sp>
        <p:nvSpPr>
          <p:cNvPr id="80" name="TextBox 10"/>
          <p:cNvSpPr txBox="1"/>
          <p:nvPr/>
        </p:nvSpPr>
        <p:spPr>
          <a:xfrm>
            <a:off x="2911714" y="2820194"/>
            <a:ext cx="1430892" cy="2186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lIns="79399" tIns="39701" rIns="79399" bIns="39701">
            <a:spAutoFit/>
          </a:bodyPr>
          <a:lstStyle>
            <a:defPPr>
              <a:defRPr lang="ru-RU"/>
            </a:defPPr>
            <a:lvl1pPr algn="ctr" defTabSz="793448" fontAlgn="auto">
              <a:spcBef>
                <a:spcPts val="0"/>
              </a:spcBef>
              <a:spcAft>
                <a:spcPts val="0"/>
              </a:spcAft>
              <a:defRPr sz="900" b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dirty="0" smtClean="0"/>
              <a:t>Лаишевский  р-н</a:t>
            </a:r>
          </a:p>
        </p:txBody>
      </p:sp>
      <p:sp>
        <p:nvSpPr>
          <p:cNvPr id="31" name="TextBox 23"/>
          <p:cNvSpPr txBox="1"/>
          <p:nvPr/>
        </p:nvSpPr>
        <p:spPr>
          <a:xfrm>
            <a:off x="4762496" y="3228045"/>
            <a:ext cx="476735" cy="245395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0,1</a:t>
            </a:r>
            <a:endParaRPr lang="ru-RU" dirty="0"/>
          </a:p>
        </p:txBody>
      </p:sp>
      <p:sp>
        <p:nvSpPr>
          <p:cNvPr id="32" name="TextBox 10"/>
          <p:cNvSpPr txBox="1"/>
          <p:nvPr/>
        </p:nvSpPr>
        <p:spPr>
          <a:xfrm>
            <a:off x="4514451" y="3095892"/>
            <a:ext cx="1422215" cy="203288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399" tIns="39701" rIns="79399" bIns="39701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Чистопольский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33" name="TextBox 23"/>
          <p:cNvSpPr txBox="1"/>
          <p:nvPr/>
        </p:nvSpPr>
        <p:spPr>
          <a:xfrm>
            <a:off x="5170586" y="3221205"/>
            <a:ext cx="656135" cy="24539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861" tIns="52931" rIns="105861" bIns="52931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 smtClean="0">
                <a:solidFill>
                  <a:prstClr val="black"/>
                </a:solidFill>
              </a:rPr>
              <a:t>15</a:t>
            </a:r>
            <a:endParaRPr lang="ru-RU" sz="900" dirty="0">
              <a:solidFill>
                <a:prstClr val="black"/>
              </a:solidFill>
            </a:endParaRPr>
          </a:p>
        </p:txBody>
      </p:sp>
      <p:grpSp>
        <p:nvGrpSpPr>
          <p:cNvPr id="34" name="Группа 159"/>
          <p:cNvGrpSpPr>
            <a:grpSpLocks/>
          </p:cNvGrpSpPr>
          <p:nvPr/>
        </p:nvGrpSpPr>
        <p:grpSpPr bwMode="auto">
          <a:xfrm>
            <a:off x="9666747" y="4801394"/>
            <a:ext cx="3365007" cy="1829211"/>
            <a:chOff x="9113010" y="4830563"/>
            <a:chExt cx="3039870" cy="1540497"/>
          </a:xfrm>
        </p:grpSpPr>
        <p:sp>
          <p:nvSpPr>
            <p:cNvPr id="35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32042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36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38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39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42" name="Полилиния 41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4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</p:grpSp>
      <p:sp>
        <p:nvSpPr>
          <p:cNvPr id="53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54" name="Полилиния 53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5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6" name="Рисунок 2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10374233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94" y="634752"/>
            <a:ext cx="12191290" cy="621768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2" y="851177"/>
            <a:ext cx="2880000" cy="155722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732" name="Прямая со стрелкой 731"/>
          <p:cNvCxnSpPr>
            <a:stCxn id="111" idx="3"/>
          </p:cNvCxnSpPr>
          <p:nvPr/>
        </p:nvCxnSpPr>
        <p:spPr>
          <a:xfrm>
            <a:off x="2886532" y="1522577"/>
            <a:ext cx="2751517" cy="459417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 Box 182"/>
          <p:cNvSpPr txBox="1">
            <a:spLocks noChangeArrowheads="1"/>
          </p:cNvSpPr>
          <p:nvPr/>
        </p:nvSpPr>
        <p:spPr bwMode="auto">
          <a:xfrm>
            <a:off x="6092386" y="3923780"/>
            <a:ext cx="914400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Лаишево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Овал 48"/>
          <p:cNvSpPr>
            <a:spLocks noChangeArrowheads="1"/>
          </p:cNvSpPr>
          <p:nvPr/>
        </p:nvSpPr>
        <p:spPr bwMode="auto">
          <a:xfrm rot="5238055">
            <a:off x="6106286" y="4132430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92" name="Полилиния 91"/>
          <p:cNvSpPr/>
          <p:nvPr/>
        </p:nvSpPr>
        <p:spPr>
          <a:xfrm>
            <a:off x="4495006" y="5328002"/>
            <a:ext cx="127000" cy="62506"/>
          </a:xfrm>
          <a:custGeom>
            <a:avLst/>
            <a:gdLst>
              <a:gd name="connsiteX0" fmla="*/ 0 w 101600"/>
              <a:gd name="connsiteY0" fmla="*/ 0 h 190500"/>
              <a:gd name="connsiteX1" fmla="*/ 101600 w 101600"/>
              <a:gd name="connsiteY1" fmla="*/ 190500 h 19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1600" h="190500">
                <a:moveTo>
                  <a:pt x="0" y="0"/>
                </a:moveTo>
                <a:lnTo>
                  <a:pt x="101600" y="190500"/>
                </a:lnTo>
              </a:path>
            </a:pathLst>
          </a:cu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793448" fontAlgn="auto">
              <a:spcBef>
                <a:spcPts val="0"/>
              </a:spcBef>
              <a:spcAft>
                <a:spcPts val="0"/>
              </a:spcAft>
            </a:pPr>
            <a:endParaRPr lang="ru-RU" sz="1600">
              <a:solidFill>
                <a:prstClr val="black"/>
              </a:solidFill>
            </a:endParaRPr>
          </a:p>
        </p:txBody>
      </p:sp>
      <p:sp>
        <p:nvSpPr>
          <p:cNvPr id="46" name="Text Box 2"/>
          <p:cNvSpPr txBox="1">
            <a:spLocks noChangeArrowheads="1"/>
          </p:cNvSpPr>
          <p:nvPr/>
        </p:nvSpPr>
        <p:spPr bwMode="auto">
          <a:xfrm>
            <a:off x="2" y="13"/>
            <a:ext cx="12190494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НА </a:t>
            </a:r>
            <a:r>
              <a:rPr lang="ru-RU" sz="1400" dirty="0"/>
              <a:t>ТЕРРИТОРИИ </a:t>
            </a:r>
            <a:r>
              <a:rPr lang="ru-RU" sz="1400" dirty="0" smtClean="0"/>
              <a:t>ЛАИШЕВСКОГО РАЙОНА </a:t>
            </a:r>
            <a:r>
              <a:rPr lang="ru-RU" sz="1400" dirty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 smtClean="0"/>
              <a:t>11.11.2022</a:t>
            </a:r>
            <a:r>
              <a:rPr lang="ru-RU" sz="1400" dirty="0" smtClean="0"/>
              <a:t>)</a:t>
            </a:r>
            <a:endParaRPr lang="ru-RU" sz="1400" dirty="0"/>
          </a:p>
        </p:txBody>
      </p:sp>
      <p:grpSp>
        <p:nvGrpSpPr>
          <p:cNvPr id="88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90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91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93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94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6" name="Полилиния 95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97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98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99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100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1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102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103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10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106" name="Полилиния 10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10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108" name="Рисунок 2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" name="CustomShape 16"/>
          <p:cNvSpPr/>
          <p:nvPr/>
        </p:nvSpPr>
        <p:spPr>
          <a:xfrm>
            <a:off x="2319534" y="6364045"/>
            <a:ext cx="1451106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spc="-1" dirty="0" smtClean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1" name="Прямоугольник 110"/>
          <p:cNvSpPr/>
          <p:nvPr/>
        </p:nvSpPr>
        <p:spPr>
          <a:xfrm>
            <a:off x="6532" y="622577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6530" y="610394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3" name="TextBox 38"/>
          <p:cNvSpPr txBox="1"/>
          <p:nvPr/>
        </p:nvSpPr>
        <p:spPr>
          <a:xfrm>
            <a:off x="37306" y="851177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 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347351" y="2896394"/>
            <a:ext cx="474662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794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36" y="634752"/>
            <a:ext cx="12182478" cy="62248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4" name="Picture 2" descr="http://map.gds.gisogvrt.ru/layers/eis/3628/55/photo/45/100?55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91394"/>
            <a:ext cx="2886532" cy="1571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732" name="Прямая со стрелкой 731"/>
          <p:cNvCxnSpPr/>
          <p:nvPr/>
        </p:nvCxnSpPr>
        <p:spPr>
          <a:xfrm flipH="1" flipV="1">
            <a:off x="2056606" y="2596312"/>
            <a:ext cx="3505200" cy="757282"/>
          </a:xfrm>
          <a:prstGeom prst="straightConnector1">
            <a:avLst/>
          </a:prstGeom>
          <a:ln w="28575">
            <a:solidFill>
              <a:srgbClr val="181DF8"/>
            </a:solidFill>
            <a:headEnd type="none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 Box 182"/>
          <p:cNvSpPr txBox="1">
            <a:spLocks noChangeArrowheads="1"/>
          </p:cNvSpPr>
          <p:nvPr/>
        </p:nvSpPr>
        <p:spPr bwMode="auto">
          <a:xfrm>
            <a:off x="4266406" y="1981994"/>
            <a:ext cx="811041" cy="215484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0993" tIns="30500" rIns="60993" bIns="30500">
            <a:spAutoFit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10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Чистополь</a:t>
            </a:r>
            <a:endParaRPr lang="ru-RU" altLang="ru-RU" sz="10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3" name="Овал 52"/>
          <p:cNvSpPr>
            <a:spLocks noChangeArrowheads="1"/>
          </p:cNvSpPr>
          <p:nvPr/>
        </p:nvSpPr>
        <p:spPr bwMode="auto">
          <a:xfrm rot="5238055">
            <a:off x="4472050" y="2211280"/>
            <a:ext cx="143028" cy="164274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5331" tIns="37662" rIns="75331" bIns="37662" anchor="ctr"/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Calibri"/>
              <a:cs typeface="Arial" pitchFamily="34" charset="0"/>
            </a:endParaRPr>
          </a:p>
        </p:txBody>
      </p:sp>
      <p:sp>
        <p:nvSpPr>
          <p:cNvPr id="26" name="Text Box 2"/>
          <p:cNvSpPr txBox="1">
            <a:spLocks noChangeArrowheads="1"/>
          </p:cNvSpPr>
          <p:nvPr/>
        </p:nvSpPr>
        <p:spPr bwMode="auto">
          <a:xfrm>
            <a:off x="2" y="13"/>
            <a:ext cx="12190412" cy="634739"/>
          </a:xfrm>
          <a:prstGeom prst="rect">
            <a:avLst/>
          </a:prstGeom>
          <a:solidFill>
            <a:schemeClr val="accent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vert="horz" lIns="40448" tIns="20224" rIns="40448" bIns="20224" rtlCol="0" anchor="ctr">
            <a:normAutofit/>
          </a:bodyPr>
          <a:lstStyle>
            <a:defPPr>
              <a:defRPr lang="ru-RU"/>
            </a:defPPr>
            <a:lvl1pPr algn="ctr" defTabSz="879351">
              <a:lnSpc>
                <a:spcPct val="85000"/>
              </a:lnSpc>
              <a:spcBef>
                <a:spcPct val="0"/>
              </a:spcBef>
              <a:buNone/>
              <a:defRPr sz="12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fontAlgn="auto">
              <a:spcAft>
                <a:spcPts val="0"/>
              </a:spcAft>
            </a:pPr>
            <a:r>
              <a:rPr lang="ru-RU" sz="1400" dirty="0"/>
              <a:t>ИНФОРМАЦИОННЫЕ МАТЕРИАЛЫ ПО РИСКУ НАРУШЕНИЯ ТРАНСПОРТНОГО СООБЩЕНИЯ, </a:t>
            </a:r>
          </a:p>
          <a:p>
            <a:pPr fontAlgn="auto">
              <a:spcAft>
                <a:spcPts val="0"/>
              </a:spcAft>
            </a:pPr>
            <a:r>
              <a:rPr lang="ru-RU" sz="1400" dirty="0"/>
              <a:t>НА ТЕРРИТОРИИ </a:t>
            </a:r>
            <a:r>
              <a:rPr lang="ru-RU" sz="1400" dirty="0" smtClean="0"/>
              <a:t> </a:t>
            </a:r>
            <a:r>
              <a:rPr lang="ru-RU" sz="1400" dirty="0" smtClean="0"/>
              <a:t>ЧИСТОПОЛЬСКОГО РАЙОНА </a:t>
            </a:r>
            <a:r>
              <a:rPr lang="ru-RU" sz="1400" dirty="0" smtClean="0"/>
              <a:t>РЕСПУБЛИКИ ТАТАРСТАН</a:t>
            </a:r>
          </a:p>
          <a:p>
            <a:pPr fontAlgn="auto">
              <a:spcAft>
                <a:spcPts val="0"/>
              </a:spcAft>
            </a:pPr>
            <a:r>
              <a:rPr lang="ru-RU" sz="1400" dirty="0" smtClean="0"/>
              <a:t>(</a:t>
            </a:r>
            <a:r>
              <a:rPr lang="ru-RU" sz="1400" dirty="0"/>
              <a:t>РИСК НАРУШЕНИЯ ДОРОЖНО-ТРАНСПОРТНОГО СООБЩЕНИЯ </a:t>
            </a:r>
            <a:r>
              <a:rPr lang="ru-RU" sz="1400" dirty="0" smtClean="0"/>
              <a:t>НА </a:t>
            </a:r>
            <a:r>
              <a:rPr lang="ru-RU" sz="1400" dirty="0" smtClean="0"/>
              <a:t>11.11.2022</a:t>
            </a:r>
            <a:r>
              <a:rPr lang="ru-RU" sz="1400" dirty="0"/>
              <a:t>)</a:t>
            </a:r>
          </a:p>
        </p:txBody>
      </p:sp>
      <p:grpSp>
        <p:nvGrpSpPr>
          <p:cNvPr id="35" name="Группа 159"/>
          <p:cNvGrpSpPr>
            <a:grpSpLocks/>
          </p:cNvGrpSpPr>
          <p:nvPr/>
        </p:nvGrpSpPr>
        <p:grpSpPr bwMode="auto">
          <a:xfrm>
            <a:off x="9666746" y="4725194"/>
            <a:ext cx="3380502" cy="2073707"/>
            <a:chOff x="9113010" y="4830563"/>
            <a:chExt cx="3053868" cy="1746403"/>
          </a:xfrm>
        </p:grpSpPr>
        <p:sp>
          <p:nvSpPr>
            <p:cNvPr id="37" name="Rectangle 93"/>
            <p:cNvSpPr>
              <a:spLocks noChangeArrowheads="1"/>
            </p:cNvSpPr>
            <p:nvPr/>
          </p:nvSpPr>
          <p:spPr bwMode="auto">
            <a:xfrm>
              <a:off x="9113010" y="4830563"/>
              <a:ext cx="2276510" cy="174640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defTabSz="866775"/>
              <a:endParaRPr lang="ru-RU" altLang="ru-RU" sz="800" b="1">
                <a:solidFill>
                  <a:srgbClr val="000000"/>
                </a:solidFill>
                <a:latin typeface="Calibri"/>
              </a:endParaRPr>
            </a:p>
          </p:txBody>
        </p:sp>
        <p:sp>
          <p:nvSpPr>
            <p:cNvPr id="40" name="Text Box 97"/>
            <p:cNvSpPr txBox="1">
              <a:spLocks noChangeArrowheads="1"/>
            </p:cNvSpPr>
            <p:nvPr/>
          </p:nvSpPr>
          <p:spPr bwMode="auto">
            <a:xfrm>
              <a:off x="9120897" y="4847274"/>
              <a:ext cx="2147023" cy="18528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ru-RU" altLang="ru-RU" sz="800" b="1" i="1" dirty="0">
                  <a:solidFill>
                    <a:srgbClr val="000000"/>
                  </a:solidFill>
                  <a:latin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41" name="Text Box 97"/>
            <p:cNvSpPr txBox="1">
              <a:spLocks noChangeArrowheads="1"/>
            </p:cNvSpPr>
            <p:nvPr/>
          </p:nvSpPr>
          <p:spPr bwMode="auto">
            <a:xfrm>
              <a:off x="9572158" y="6150986"/>
              <a:ext cx="2147023" cy="22007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endParaRPr lang="ru-RU" altLang="ru-RU" sz="800">
                <a:solidFill>
                  <a:srgbClr val="000000"/>
                </a:solidFill>
                <a:latin typeface="Times New Roman" pitchFamily="18" charset="0"/>
              </a:endParaRPr>
            </a:p>
          </p:txBody>
        </p:sp>
        <p:sp>
          <p:nvSpPr>
            <p:cNvPr id="42" name="Text Box 97"/>
            <p:cNvSpPr txBox="1">
              <a:spLocks noChangeArrowheads="1"/>
            </p:cNvSpPr>
            <p:nvPr/>
          </p:nvSpPr>
          <p:spPr bwMode="auto">
            <a:xfrm>
              <a:off x="9526027" y="5406418"/>
              <a:ext cx="2434612" cy="2889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43" name="Полилиния 42"/>
            <p:cNvSpPr/>
            <p:nvPr/>
          </p:nvSpPr>
          <p:spPr>
            <a:xfrm>
              <a:off x="9156413" y="5486678"/>
              <a:ext cx="368061" cy="127383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4" name="Полилиния 43"/>
            <p:cNvSpPr/>
            <p:nvPr/>
          </p:nvSpPr>
          <p:spPr>
            <a:xfrm>
              <a:off x="9166830" y="5783926"/>
              <a:ext cx="329866" cy="108807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rgbClr val="00B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anchor="ctr"/>
            <a:lstStyle/>
            <a:p>
              <a:pPr defTabSz="86748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400" dirty="0">
                <a:solidFill>
                  <a:srgbClr val="000000"/>
                </a:solidFill>
              </a:endParaRPr>
            </a:p>
          </p:txBody>
        </p:sp>
        <p:sp>
          <p:nvSpPr>
            <p:cNvPr id="45" name="Text Box 97"/>
            <p:cNvSpPr txBox="1">
              <a:spLocks noChangeArrowheads="1"/>
            </p:cNvSpPr>
            <p:nvPr/>
          </p:nvSpPr>
          <p:spPr bwMode="auto">
            <a:xfrm>
              <a:off x="9582659" y="5681901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Объездная дорога</a:t>
              </a:r>
            </a:p>
          </p:txBody>
        </p:sp>
        <p:sp>
          <p:nvSpPr>
            <p:cNvPr id="46" name="Овал 649"/>
            <p:cNvSpPr>
              <a:spLocks noChangeArrowheads="1"/>
            </p:cNvSpPr>
            <p:nvPr/>
          </p:nvSpPr>
          <p:spPr bwMode="auto">
            <a:xfrm rot="5238055">
              <a:off x="9268640" y="592728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 defTabSz="866775"/>
              <a:endParaRPr lang="ru-RU" sz="1400">
                <a:solidFill>
                  <a:srgbClr val="FFFFFF"/>
                </a:solidFill>
                <a:latin typeface="Calibri"/>
              </a:endParaRPr>
            </a:p>
          </p:txBody>
        </p:sp>
        <p:sp>
          <p:nvSpPr>
            <p:cNvPr id="47" name="Text Box 97"/>
            <p:cNvSpPr txBox="1">
              <a:spLocks noChangeArrowheads="1"/>
            </p:cNvSpPr>
            <p:nvPr/>
          </p:nvSpPr>
          <p:spPr bwMode="auto">
            <a:xfrm>
              <a:off x="9596657" y="5910563"/>
              <a:ext cx="2570221" cy="2200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lIns="95974" tIns="47988" rIns="95974" bIns="47988">
              <a:spAutoFit/>
            </a:bodyPr>
            <a:lstStyle>
              <a:lvl1pPr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1pPr>
              <a:lvl2pPr marL="742950" indent="-28575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2pPr>
              <a:lvl3pPr marL="11430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3pPr>
              <a:lvl4pPr marL="16002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4pPr>
              <a:lvl5pPr marL="2057400" indent="-228600" defTabSz="1279525" eaLnBrk="0" hangingPunct="0"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1600">
                  <a:solidFill>
                    <a:schemeClr val="tx1"/>
                  </a:solidFill>
                  <a:latin typeface="Calibri" pitchFamily="34" charset="0"/>
                  <a:cs typeface="Arial" charset="0"/>
                </a:defRPr>
              </a:lvl9pPr>
            </a:lstStyle>
            <a:p>
              <a:pPr eaLnBrk="1" hangingPunct="1"/>
              <a:r>
                <a:rPr lang="ru-RU" altLang="ru-RU" sz="800" dirty="0">
                  <a:solidFill>
                    <a:srgbClr val="000000"/>
                  </a:solidFill>
                  <a:latin typeface="Times New Roman" pitchFamily="18" charset="0"/>
                </a:rPr>
                <a:t>- Населенный пункт</a:t>
              </a:r>
            </a:p>
          </p:txBody>
        </p:sp>
      </p:grpSp>
      <p:sp>
        <p:nvSpPr>
          <p:cNvPr id="48" name="Прямоугольник 15"/>
          <p:cNvSpPr>
            <a:spLocks noChangeArrowheads="1"/>
          </p:cNvSpPr>
          <p:nvPr/>
        </p:nvSpPr>
        <p:spPr bwMode="auto">
          <a:xfrm>
            <a:off x="9900322" y="6585009"/>
            <a:ext cx="157284" cy="80147"/>
          </a:xfrm>
          <a:prstGeom prst="rect">
            <a:avLst/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49" name="Равнобедренный треугольник 16"/>
          <p:cNvSpPr>
            <a:spLocks noChangeArrowheads="1"/>
          </p:cNvSpPr>
          <p:nvPr/>
        </p:nvSpPr>
        <p:spPr bwMode="auto">
          <a:xfrm>
            <a:off x="9905206" y="6524898"/>
            <a:ext cx="157284" cy="60110"/>
          </a:xfrm>
          <a:prstGeom prst="triangle">
            <a:avLst>
              <a:gd name="adj" fmla="val 50000"/>
            </a:avLst>
          </a:prstGeom>
          <a:noFill/>
          <a:ln w="1905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defTabSz="1108938" fontAlgn="auto">
              <a:spcBef>
                <a:spcPts val="0"/>
              </a:spcBef>
              <a:spcAft>
                <a:spcPts val="0"/>
              </a:spcAft>
            </a:pPr>
            <a:endParaRPr lang="ru-RU" sz="7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50" name="Text Box 97"/>
          <p:cNvSpPr txBox="1">
            <a:spLocks noChangeArrowheads="1"/>
          </p:cNvSpPr>
          <p:nvPr/>
        </p:nvSpPr>
        <p:spPr bwMode="auto">
          <a:xfrm>
            <a:off x="10256032" y="6441260"/>
            <a:ext cx="1831576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-Больница</a:t>
            </a:r>
            <a:endParaRPr lang="ru-RU" altLang="ru-RU" sz="800" b="0" dirty="0">
              <a:solidFill>
                <a:srgbClr val="000000"/>
              </a:solidFill>
              <a:cs typeface="Arial" pitchFamily="34" charset="0"/>
            </a:endParaRPr>
          </a:p>
        </p:txBody>
      </p:sp>
      <p:sp>
        <p:nvSpPr>
          <p:cNvPr id="52" name="Text Box 97"/>
          <p:cNvSpPr txBox="1">
            <a:spLocks noChangeArrowheads="1"/>
          </p:cNvSpPr>
          <p:nvPr/>
        </p:nvSpPr>
        <p:spPr bwMode="auto">
          <a:xfrm>
            <a:off x="10278786" y="6245167"/>
            <a:ext cx="2598220" cy="2353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11112" tIns="55559" rIns="111112" bIns="55559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</a:pP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 - </a:t>
            </a:r>
            <a:r>
              <a:rPr lang="ru-RU" altLang="ru-RU" sz="800" b="0" dirty="0" smtClean="0">
                <a:solidFill>
                  <a:srgbClr val="000000"/>
                </a:solidFill>
                <a:cs typeface="Arial" pitchFamily="34" charset="0"/>
              </a:rPr>
              <a:t>Пожарно-спасательные </a:t>
            </a:r>
            <a:r>
              <a:rPr lang="ru-RU" altLang="ru-RU" sz="800" b="0" dirty="0">
                <a:solidFill>
                  <a:srgbClr val="000000"/>
                </a:solidFill>
                <a:cs typeface="Arial" pitchFamily="34" charset="0"/>
              </a:rPr>
              <a:t>формирования</a:t>
            </a:r>
          </a:p>
        </p:txBody>
      </p:sp>
      <p:pic>
        <p:nvPicPr>
          <p:cNvPr id="54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0000" l="10000" r="90000">
                        <a14:backgroundMark x1="27419" y1="84932" x2="75806" y2="8219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52806" y="6175289"/>
            <a:ext cx="522368" cy="4356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" name="Text Box 97"/>
          <p:cNvSpPr txBox="1">
            <a:spLocks noChangeArrowheads="1"/>
          </p:cNvSpPr>
          <p:nvPr/>
        </p:nvSpPr>
        <p:spPr bwMode="auto">
          <a:xfrm>
            <a:off x="10238672" y="5202236"/>
            <a:ext cx="919515" cy="25153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985" tIns="63994" rIns="127985" bIns="63994">
            <a:spAutoFit/>
          </a:bodyPr>
          <a:lstStyle>
            <a:lvl1pPr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1pPr>
            <a:lvl2pPr marL="742950" indent="-28575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2pPr>
            <a:lvl3pPr marL="11430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3pPr>
            <a:lvl4pPr marL="16002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4pPr>
            <a:lvl5pPr marL="2057400" indent="-228600" defTabSz="1279525" eaLnBrk="0" hangingPunct="0"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  <a:cs typeface="Arial" charset="0"/>
              </a:defRPr>
            </a:lvl9pPr>
          </a:lstStyle>
          <a:p>
            <a:pPr eaLnBrk="1" hangingPunct="1"/>
            <a:r>
              <a:rPr lang="ru-RU" altLang="ru-RU" sz="800" dirty="0">
                <a:solidFill>
                  <a:srgbClr val="000000"/>
                </a:solidFill>
                <a:latin typeface="Times New Roman" pitchFamily="18" charset="0"/>
              </a:rPr>
              <a:t> осадки, мм</a:t>
            </a:r>
          </a:p>
        </p:txBody>
      </p:sp>
      <p:sp>
        <p:nvSpPr>
          <p:cNvPr id="56" name="Полилиния 55"/>
          <p:cNvSpPr/>
          <p:nvPr/>
        </p:nvSpPr>
        <p:spPr>
          <a:xfrm>
            <a:off x="9709076" y="4934684"/>
            <a:ext cx="400050" cy="95311"/>
          </a:xfrm>
          <a:custGeom>
            <a:avLst/>
            <a:gdLst>
              <a:gd name="connsiteX0" fmla="*/ 0 w 400050"/>
              <a:gd name="connsiteY0" fmla="*/ 28636 h 95311"/>
              <a:gd name="connsiteX1" fmla="*/ 0 w 400050"/>
              <a:gd name="connsiteY1" fmla="*/ 28636 h 95311"/>
              <a:gd name="connsiteX2" fmla="*/ 142875 w 400050"/>
              <a:gd name="connsiteY2" fmla="*/ 19111 h 95311"/>
              <a:gd name="connsiteX3" fmla="*/ 171450 w 400050"/>
              <a:gd name="connsiteY3" fmla="*/ 61 h 95311"/>
              <a:gd name="connsiteX4" fmla="*/ 238125 w 400050"/>
              <a:gd name="connsiteY4" fmla="*/ 19111 h 95311"/>
              <a:gd name="connsiteX5" fmla="*/ 266700 w 400050"/>
              <a:gd name="connsiteY5" fmla="*/ 47686 h 95311"/>
              <a:gd name="connsiteX6" fmla="*/ 352425 w 400050"/>
              <a:gd name="connsiteY6" fmla="*/ 57211 h 95311"/>
              <a:gd name="connsiteX7" fmla="*/ 400050 w 400050"/>
              <a:gd name="connsiteY7" fmla="*/ 95311 h 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0050" h="95311">
                <a:moveTo>
                  <a:pt x="0" y="28636"/>
                </a:moveTo>
                <a:lnTo>
                  <a:pt x="0" y="28636"/>
                </a:lnTo>
                <a:cubicBezTo>
                  <a:pt x="47625" y="25461"/>
                  <a:pt x="95794" y="26958"/>
                  <a:pt x="142875" y="19111"/>
                </a:cubicBezTo>
                <a:cubicBezTo>
                  <a:pt x="154167" y="17229"/>
                  <a:pt x="160117" y="1680"/>
                  <a:pt x="171450" y="61"/>
                </a:cubicBezTo>
                <a:cubicBezTo>
                  <a:pt x="179822" y="-1135"/>
                  <a:pt x="227402" y="15537"/>
                  <a:pt x="238125" y="19111"/>
                </a:cubicBezTo>
                <a:cubicBezTo>
                  <a:pt x="247650" y="28636"/>
                  <a:pt x="255492" y="40214"/>
                  <a:pt x="266700" y="47686"/>
                </a:cubicBezTo>
                <a:cubicBezTo>
                  <a:pt x="290024" y="63235"/>
                  <a:pt x="329488" y="57211"/>
                  <a:pt x="352425" y="57211"/>
                </a:cubicBezTo>
                <a:lnTo>
                  <a:pt x="400050" y="95311"/>
                </a:lnTo>
              </a:path>
            </a:pathLst>
          </a:cu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prstClr val="black"/>
              </a:solidFill>
            </a:endParaRPr>
          </a:p>
        </p:txBody>
      </p:sp>
      <p:sp>
        <p:nvSpPr>
          <p:cNvPr id="57" name="Text Box 97"/>
          <p:cNvSpPr txBox="1">
            <a:spLocks noChangeArrowheads="1"/>
          </p:cNvSpPr>
          <p:nvPr/>
        </p:nvSpPr>
        <p:spPr bwMode="auto">
          <a:xfrm>
            <a:off x="10269069" y="4883641"/>
            <a:ext cx="1998337" cy="22004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95989" tIns="47996" rIns="95989" bIns="47996">
            <a:spAutoFit/>
          </a:bodyPr>
          <a:lstStyle>
            <a:lvl1pPr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defTabSz="1279525"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2000"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800" b="0" kern="0" dirty="0" smtClean="0">
                <a:solidFill>
                  <a:srgbClr val="000000"/>
                </a:solidFill>
                <a:cs typeface="Arial" panose="020B0604020202020204" pitchFamily="34" charset="0"/>
              </a:rPr>
              <a:t>- Федеральные автодороги</a:t>
            </a:r>
            <a:endParaRPr lang="ru-RU" altLang="ru-RU" sz="800" b="0" kern="0" dirty="0">
              <a:solidFill>
                <a:srgbClr val="000000"/>
              </a:solidFill>
              <a:cs typeface="Arial" panose="020B0604020202020204" pitchFamily="34" charset="0"/>
            </a:endParaRPr>
          </a:p>
        </p:txBody>
      </p:sp>
      <p:pic>
        <p:nvPicPr>
          <p:cNvPr id="58" name="Рисунок 2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7369" y="5126036"/>
            <a:ext cx="2452342" cy="1612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" name="CustomShape 16"/>
          <p:cNvSpPr/>
          <p:nvPr/>
        </p:nvSpPr>
        <p:spPr>
          <a:xfrm>
            <a:off x="2319534" y="6364045"/>
            <a:ext cx="1458992" cy="387871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  <p:txBody>
          <a:bodyPr wrap="none" lIns="79313" tIns="39660" rIns="79313" bIns="39660" anchor="ctr" anchorCtr="1">
            <a:spAutoFit/>
          </a:bodyPr>
          <a:lstStyle/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Отрезанные н.п.:</a:t>
            </a:r>
            <a:r>
              <a:rPr lang="ru-RU" sz="1000" b="1" spc="-1" dirty="0">
                <a:solidFill>
                  <a:srgbClr val="000000"/>
                </a:solidFill>
                <a:latin typeface="Times New Roman"/>
              </a:rPr>
              <a:t> </a:t>
            </a:r>
            <a:r>
              <a:rPr lang="ru-RU" sz="1000" b="1" spc="-1" dirty="0" smtClean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  <a:p>
            <a:pPr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b="1" u="sng" spc="-1" dirty="0">
                <a:solidFill>
                  <a:srgbClr val="000000"/>
                </a:solidFill>
                <a:latin typeface="Times New Roman"/>
              </a:rPr>
              <a:t>Объездная дорога: </a:t>
            </a:r>
            <a:r>
              <a:rPr lang="ru-RU" sz="1000" spc="-1" dirty="0">
                <a:solidFill>
                  <a:srgbClr val="000000"/>
                </a:solidFill>
                <a:latin typeface="Times New Roman"/>
              </a:rPr>
              <a:t>нет</a:t>
            </a:r>
            <a:endParaRPr lang="ru-RU" sz="1000" spc="-1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61" name="Прямоугольник 60"/>
          <p:cNvSpPr/>
          <p:nvPr/>
        </p:nvSpPr>
        <p:spPr>
          <a:xfrm>
            <a:off x="6532" y="762794"/>
            <a:ext cx="2880000" cy="180000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endParaRPr lang="ru-RU" sz="1800">
              <a:solidFill>
                <a:prstClr val="white"/>
              </a:solidFill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530" y="750611"/>
            <a:ext cx="2889860" cy="24078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915" tIns="60957" rIns="121915" bIns="60957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14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Камера ФАД</a:t>
            </a:r>
            <a:endParaRPr lang="ru-RU" sz="14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TextBox 38"/>
          <p:cNvSpPr txBox="1"/>
          <p:nvPr/>
        </p:nvSpPr>
        <p:spPr>
          <a:xfrm>
            <a:off x="37306" y="991394"/>
            <a:ext cx="1061161" cy="286436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0785" tIns="50393" rIns="100785" bIns="50393">
            <a:spAutoFit/>
          </a:bodyPr>
          <a:lstStyle>
            <a:defPPr>
              <a:defRPr lang="ru-RU"/>
            </a:defPPr>
            <a:lvl1pPr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1pPr>
            <a:lvl2pPr marL="395288" indent="6191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2pPr>
            <a:lvl3pPr marL="792163" indent="12223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3pPr>
            <a:lvl4pPr marL="1189038" indent="182563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4pPr>
            <a:lvl5pPr marL="1585913" indent="242888" algn="l" defTabSz="792163" rtl="0" fontAlgn="base">
              <a:spcBef>
                <a:spcPct val="0"/>
              </a:spcBef>
              <a:spcAft>
                <a:spcPct val="0"/>
              </a:spcAft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600" kern="1200">
                <a:solidFill>
                  <a:schemeClr val="tx1"/>
                </a:solidFill>
                <a:latin typeface="Calibri" pitchFamily="34" charset="0"/>
                <a:ea typeface="+mn-ea"/>
                <a:cs typeface="Arial" charset="0"/>
              </a:defRPr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147  </a:t>
            </a:r>
            <a:r>
              <a:rPr lang="ru-RU" sz="12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  <a:endParaRPr lang="ru-RU" sz="1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497651" y="2974953"/>
            <a:ext cx="474662" cy="223838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69340" tIns="34673" rIns="69340" bIns="3467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 algn="ctr" defTabSz="8674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cs typeface="Arial" pitchFamily="34" charset="0"/>
              </a:rPr>
              <a:t> </a:t>
            </a:r>
            <a:r>
              <a:rPr lang="en-US" sz="1000" dirty="0">
                <a:solidFill>
                  <a:prstClr val="black"/>
                </a:solidFill>
                <a:cs typeface="Times New Roman" panose="02020603050405020304" pitchFamily="18" charset="0"/>
              </a:rPr>
              <a:t>P 239</a:t>
            </a:r>
            <a:endParaRPr lang="ru-RU" sz="100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101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2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2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117138</TotalTime>
  <Words>1794</Words>
  <Application>Microsoft Office PowerPoint</Application>
  <PresentationFormat>Произвольный</PresentationFormat>
  <Paragraphs>772</Paragraphs>
  <Slides>17</Slides>
  <Notes>11</Notes>
  <HiddenSlides>0</HiddenSlides>
  <MMClips>0</MMClips>
  <ScaleCrop>false</ScaleCrop>
  <HeadingPairs>
    <vt:vector size="4" baseType="variant">
      <vt:variant>
        <vt:lpstr>Тема</vt:lpstr>
      </vt:variant>
      <vt:variant>
        <vt:i4>7</vt:i4>
      </vt:variant>
      <vt:variant>
        <vt:lpstr>Заголовки слайдов</vt:lpstr>
      </vt:variant>
      <vt:variant>
        <vt:i4>17</vt:i4>
      </vt:variant>
    </vt:vector>
  </HeadingPairs>
  <TitlesOfParts>
    <vt:vector size="24" baseType="lpstr">
      <vt:lpstr>Поток</vt:lpstr>
      <vt:lpstr>3_Поток</vt:lpstr>
      <vt:lpstr>2_Поток</vt:lpstr>
      <vt:lpstr>21_Тема Office</vt:lpstr>
      <vt:lpstr>1_Поток</vt:lpstr>
      <vt:lpstr>22_Тема Office</vt:lpstr>
      <vt:lpstr>23_Тема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6964</cp:revision>
  <cp:lastPrinted>2022-04-13T12:15:18Z</cp:lastPrinted>
  <dcterms:created xsi:type="dcterms:W3CDTF">2016-06-03T06:31:21Z</dcterms:created>
  <dcterms:modified xsi:type="dcterms:W3CDTF">2022-11-10T09:37:38Z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